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41" r:id="rId2"/>
    <p:sldMasterId id="2147483744" r:id="rId3"/>
    <p:sldMasterId id="2147483750" r:id="rId4"/>
    <p:sldMasterId id="2147483746" r:id="rId5"/>
    <p:sldMasterId id="2147483748" r:id="rId6"/>
  </p:sldMasterIdLst>
  <p:notesMasterIdLst>
    <p:notesMasterId r:id="rId46"/>
  </p:notesMasterIdLst>
  <p:handoutMasterIdLst>
    <p:handoutMasterId r:id="rId47"/>
  </p:handoutMasterIdLst>
  <p:sldIdLst>
    <p:sldId id="411" r:id="rId7"/>
    <p:sldId id="414" r:id="rId8"/>
    <p:sldId id="447" r:id="rId9"/>
    <p:sldId id="406" r:id="rId10"/>
    <p:sldId id="416" r:id="rId11"/>
    <p:sldId id="425" r:id="rId12"/>
    <p:sldId id="424" r:id="rId13"/>
    <p:sldId id="423" r:id="rId14"/>
    <p:sldId id="421" r:id="rId15"/>
    <p:sldId id="422" r:id="rId16"/>
    <p:sldId id="413" r:id="rId17"/>
    <p:sldId id="417" r:id="rId18"/>
    <p:sldId id="420" r:id="rId19"/>
    <p:sldId id="410" r:id="rId20"/>
    <p:sldId id="419" r:id="rId21"/>
    <p:sldId id="418" r:id="rId22"/>
    <p:sldId id="431" r:id="rId23"/>
    <p:sldId id="426" r:id="rId24"/>
    <p:sldId id="427" r:id="rId25"/>
    <p:sldId id="430" r:id="rId26"/>
    <p:sldId id="428" r:id="rId27"/>
    <p:sldId id="429" r:id="rId28"/>
    <p:sldId id="433" r:id="rId29"/>
    <p:sldId id="435" r:id="rId30"/>
    <p:sldId id="434" r:id="rId31"/>
    <p:sldId id="436" r:id="rId32"/>
    <p:sldId id="437" r:id="rId33"/>
    <p:sldId id="438" r:id="rId34"/>
    <p:sldId id="439" r:id="rId35"/>
    <p:sldId id="441" r:id="rId36"/>
    <p:sldId id="442" r:id="rId37"/>
    <p:sldId id="440" r:id="rId38"/>
    <p:sldId id="432" r:id="rId39"/>
    <p:sldId id="443" r:id="rId40"/>
    <p:sldId id="444" r:id="rId41"/>
    <p:sldId id="445" r:id="rId42"/>
    <p:sldId id="446" r:id="rId43"/>
    <p:sldId id="415" r:id="rId44"/>
    <p:sldId id="412" r:id="rId45"/>
  </p:sldIdLst>
  <p:sldSz cx="9144000" cy="6858000" type="screen4x3"/>
  <p:notesSz cx="6985000" cy="9283700"/>
  <p:defaultTextStyle>
    <a:defPPr>
      <a:defRPr lang="en-US"/>
    </a:defPPr>
    <a:lvl1pPr algn="l" rtl="0" fontAlgn="base">
      <a:spcBef>
        <a:spcPct val="0"/>
      </a:spcBef>
      <a:spcAft>
        <a:spcPct val="0"/>
      </a:spcAft>
      <a:defRPr sz="2000" kern="1200">
        <a:solidFill>
          <a:schemeClr val="bg1"/>
        </a:solidFill>
        <a:latin typeface="Times" pitchFamily="18" charset="0"/>
        <a:ea typeface="+mn-ea"/>
        <a:cs typeface="+mn-cs"/>
      </a:defRPr>
    </a:lvl1pPr>
    <a:lvl2pPr marL="457200" algn="l" rtl="0" fontAlgn="base">
      <a:spcBef>
        <a:spcPct val="0"/>
      </a:spcBef>
      <a:spcAft>
        <a:spcPct val="0"/>
      </a:spcAft>
      <a:defRPr sz="2000" kern="1200">
        <a:solidFill>
          <a:schemeClr val="bg1"/>
        </a:solidFill>
        <a:latin typeface="Times" pitchFamily="18" charset="0"/>
        <a:ea typeface="+mn-ea"/>
        <a:cs typeface="+mn-cs"/>
      </a:defRPr>
    </a:lvl2pPr>
    <a:lvl3pPr marL="914400" algn="l" rtl="0" fontAlgn="base">
      <a:spcBef>
        <a:spcPct val="0"/>
      </a:spcBef>
      <a:spcAft>
        <a:spcPct val="0"/>
      </a:spcAft>
      <a:defRPr sz="2000" kern="1200">
        <a:solidFill>
          <a:schemeClr val="bg1"/>
        </a:solidFill>
        <a:latin typeface="Times" pitchFamily="18" charset="0"/>
        <a:ea typeface="+mn-ea"/>
        <a:cs typeface="+mn-cs"/>
      </a:defRPr>
    </a:lvl3pPr>
    <a:lvl4pPr marL="1371600" algn="l" rtl="0" fontAlgn="base">
      <a:spcBef>
        <a:spcPct val="0"/>
      </a:spcBef>
      <a:spcAft>
        <a:spcPct val="0"/>
      </a:spcAft>
      <a:defRPr sz="2000" kern="1200">
        <a:solidFill>
          <a:schemeClr val="bg1"/>
        </a:solidFill>
        <a:latin typeface="Times" pitchFamily="18" charset="0"/>
        <a:ea typeface="+mn-ea"/>
        <a:cs typeface="+mn-cs"/>
      </a:defRPr>
    </a:lvl4pPr>
    <a:lvl5pPr marL="1828800" algn="l" rtl="0" fontAlgn="base">
      <a:spcBef>
        <a:spcPct val="0"/>
      </a:spcBef>
      <a:spcAft>
        <a:spcPct val="0"/>
      </a:spcAft>
      <a:defRPr sz="2000" kern="1200">
        <a:solidFill>
          <a:schemeClr val="bg1"/>
        </a:solidFill>
        <a:latin typeface="Times" pitchFamily="18" charset="0"/>
        <a:ea typeface="+mn-ea"/>
        <a:cs typeface="+mn-cs"/>
      </a:defRPr>
    </a:lvl5pPr>
    <a:lvl6pPr marL="2286000" algn="l" defTabSz="914400" rtl="0" eaLnBrk="1" latinLnBrk="0" hangingPunct="1">
      <a:defRPr sz="2000" kern="1200">
        <a:solidFill>
          <a:schemeClr val="bg1"/>
        </a:solidFill>
        <a:latin typeface="Times" pitchFamily="18" charset="0"/>
        <a:ea typeface="+mn-ea"/>
        <a:cs typeface="+mn-cs"/>
      </a:defRPr>
    </a:lvl6pPr>
    <a:lvl7pPr marL="2743200" algn="l" defTabSz="914400" rtl="0" eaLnBrk="1" latinLnBrk="0" hangingPunct="1">
      <a:defRPr sz="2000" kern="1200">
        <a:solidFill>
          <a:schemeClr val="bg1"/>
        </a:solidFill>
        <a:latin typeface="Times" pitchFamily="18" charset="0"/>
        <a:ea typeface="+mn-ea"/>
        <a:cs typeface="+mn-cs"/>
      </a:defRPr>
    </a:lvl7pPr>
    <a:lvl8pPr marL="3200400" algn="l" defTabSz="914400" rtl="0" eaLnBrk="1" latinLnBrk="0" hangingPunct="1">
      <a:defRPr sz="2000" kern="1200">
        <a:solidFill>
          <a:schemeClr val="bg1"/>
        </a:solidFill>
        <a:latin typeface="Times" pitchFamily="18" charset="0"/>
        <a:ea typeface="+mn-ea"/>
        <a:cs typeface="+mn-cs"/>
      </a:defRPr>
    </a:lvl8pPr>
    <a:lvl9pPr marL="3657600" algn="l" defTabSz="914400" rtl="0" eaLnBrk="1" latinLnBrk="0" hangingPunct="1">
      <a:defRPr sz="2000" kern="1200">
        <a:solidFill>
          <a:schemeClr val="bg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A5A6D2"/>
    <a:srgbClr val="D7CDE6"/>
    <a:srgbClr val="FFFFFF"/>
    <a:srgbClr val="909BEA"/>
    <a:srgbClr val="9790EC"/>
    <a:srgbClr val="9B9DED"/>
    <a:srgbClr val="ACADF0"/>
    <a:srgbClr val="A2ADF0"/>
    <a:srgbClr val="B4BDF3"/>
    <a:srgbClr val="A7B5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05" autoAdjust="0"/>
    <p:restoredTop sz="86464" autoAdjust="0"/>
  </p:normalViewPr>
  <p:slideViewPr>
    <p:cSldViewPr snapToGrid="0">
      <p:cViewPr varScale="1">
        <p:scale>
          <a:sx n="83" d="100"/>
          <a:sy n="83" d="100"/>
        </p:scale>
        <p:origin x="-1986" y="-90"/>
      </p:cViewPr>
      <p:guideLst>
        <p:guide orient="horz" pos="1488"/>
        <p:guide orient="horz" pos="3360"/>
        <p:guide pos="4992"/>
        <p:guide pos="2496"/>
      </p:guideLst>
    </p:cSldViewPr>
  </p:slideViewPr>
  <p:outlineViewPr>
    <p:cViewPr>
      <p:scale>
        <a:sx n="33" d="100"/>
        <a:sy n="33" d="100"/>
      </p:scale>
      <p:origin x="72" y="0"/>
    </p:cViewPr>
  </p:outlineViewPr>
  <p:notesTextViewPr>
    <p:cViewPr>
      <p:scale>
        <a:sx n="100" d="100"/>
        <a:sy n="100" d="100"/>
      </p:scale>
      <p:origin x="0" y="0"/>
    </p:cViewPr>
  </p:notesTextViewPr>
  <p:sorterViewPr>
    <p:cViewPr>
      <p:scale>
        <a:sx n="66" d="100"/>
        <a:sy n="66" d="100"/>
      </p:scale>
      <p:origin x="0" y="312"/>
    </p:cViewPr>
  </p:sorterViewPr>
  <p:notesViewPr>
    <p:cSldViewPr snapToGrid="0">
      <p:cViewPr varScale="1">
        <p:scale>
          <a:sx n="72" d="100"/>
          <a:sy n="72" d="100"/>
        </p:scale>
        <p:origin x="-3174" y="-10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b="1">
                <a:effectLst>
                  <a:outerShdw blurRad="38100" dist="38100" dir="2700000" algn="tl">
                    <a:srgbClr val="C0C0C0"/>
                  </a:outerShdw>
                </a:effectLst>
              </a:defRPr>
            </a:lvl1pPr>
          </a:lstStyle>
          <a:p>
            <a:pPr>
              <a:defRPr/>
            </a:pPr>
            <a:endParaRPr lang="en-US"/>
          </a:p>
        </p:txBody>
      </p:sp>
      <p:sp>
        <p:nvSpPr>
          <p:cNvPr id="31747"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b="1">
                <a:effectLst>
                  <a:outerShdw blurRad="38100" dist="38100" dir="2700000" algn="tl">
                    <a:srgbClr val="C0C0C0"/>
                  </a:outerShdw>
                </a:effectLst>
              </a:defRPr>
            </a:lvl1pPr>
          </a:lstStyle>
          <a:p>
            <a:pPr>
              <a:defRPr/>
            </a:pPr>
            <a:endParaRPr lang="en-US"/>
          </a:p>
        </p:txBody>
      </p:sp>
      <p:sp>
        <p:nvSpPr>
          <p:cNvPr id="31748"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b="1">
                <a:effectLst>
                  <a:outerShdw blurRad="38100" dist="38100" dir="2700000" algn="tl">
                    <a:srgbClr val="C0C0C0"/>
                  </a:outerShdw>
                </a:effectLst>
              </a:defRPr>
            </a:lvl1pPr>
          </a:lstStyle>
          <a:p>
            <a:pPr>
              <a:defRPr/>
            </a:pPr>
            <a:endParaRPr lang="en-US"/>
          </a:p>
        </p:txBody>
      </p:sp>
      <p:sp>
        <p:nvSpPr>
          <p:cNvPr id="31749"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b="1">
                <a:effectLst>
                  <a:outerShdw blurRad="38100" dist="38100" dir="2700000" algn="tl">
                    <a:srgbClr val="C0C0C0"/>
                  </a:outerShdw>
                </a:effectLst>
              </a:defRPr>
            </a:lvl1pPr>
          </a:lstStyle>
          <a:p>
            <a:pPr>
              <a:defRPr/>
            </a:pPr>
            <a:fld id="{B7FAFFC0-5C47-487D-969C-3481DC3B835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242691"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242693"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2694"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242695"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D33B0057-4911-4012-8D61-34F453D01AA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15007"/>
            <a:ext cx="8229600" cy="1143000"/>
          </a:xfrm>
          <a:prstGeom prst="rect">
            <a:avLst/>
          </a:prstGeom>
        </p:spPr>
        <p:txBody>
          <a:bodyPr/>
          <a:lstStyle/>
          <a:p>
            <a:r>
              <a:rPr lang="en-US" dirty="0" smtClean="0"/>
              <a:t>Click to edit Master title style</a:t>
            </a:r>
            <a:endParaRPr lang="en-US" dirty="0"/>
          </a:p>
        </p:txBody>
      </p:sp>
    </p:spTree>
  </p:cSld>
  <p:clrMapOvr>
    <a:masterClrMapping/>
  </p:clrMapOvr>
  <p:transition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1"/>
          <p:cNvSpPr txBox="1">
            <a:spLocks/>
          </p:cNvSpPr>
          <p:nvPr userDrawn="1"/>
        </p:nvSpPr>
        <p:spPr>
          <a:xfrm>
            <a:off x="457200" y="4191000"/>
            <a:ext cx="8229600" cy="609600"/>
          </a:xfrm>
          <a:prstGeom prst="rect">
            <a:avLst/>
          </a:prstGeom>
          <a:effectLst/>
        </p:spPr>
        <p:txBody>
          <a:bodyPr rtlCol="0">
            <a:normAutofit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Tree>
  </p:cSld>
  <p:clrMapOvr>
    <a:masterClrMapping/>
  </p:clrMapOvr>
  <p:transition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381000" y="427031"/>
            <a:ext cx="8382000" cy="1143000"/>
          </a:xfrm>
          <a:prstGeom prst="rect">
            <a:avLst/>
          </a:prstGeom>
        </p:spPr>
        <p:txBody>
          <a:bodyPr rtlCol="0">
            <a:normAutofit/>
          </a:bodyPr>
          <a:lstStyle>
            <a:lvl1pPr>
              <a:defRPr sz="3600" b="1">
                <a:solidFill>
                  <a:schemeClr val="tx1"/>
                </a:solidFill>
                <a:latin typeface="Calibri" pitchFamily="34" charset="0"/>
              </a:defRPr>
            </a:lvl1pPr>
          </a:lstStyle>
          <a:p>
            <a:r>
              <a:rPr lang="en-US" dirty="0" smtClean="0"/>
              <a:t>Click to edit Master title style</a:t>
            </a:r>
            <a:endParaRPr lang="en-US" dirty="0"/>
          </a:p>
        </p:txBody>
      </p:sp>
      <p:sp>
        <p:nvSpPr>
          <p:cNvPr id="6" name="Text Placeholder 5"/>
          <p:cNvSpPr>
            <a:spLocks noGrp="1"/>
          </p:cNvSpPr>
          <p:nvPr>
            <p:ph idx="1"/>
          </p:nvPr>
        </p:nvSpPr>
        <p:spPr>
          <a:xfrm>
            <a:off x="381000" y="1711539"/>
            <a:ext cx="8382000" cy="4047004"/>
          </a:xfrm>
          <a:prstGeom prst="rect">
            <a:avLst/>
          </a:prstGeom>
        </p:spPr>
        <p:txBody>
          <a:bodyPr rtlCol="0">
            <a:normAutofit/>
          </a:bodyPr>
          <a:lstStyle>
            <a:lvl1pPr algn="l">
              <a:defRPr sz="2800" b="1">
                <a:solidFill>
                  <a:schemeClr val="tx1"/>
                </a:solidFill>
                <a:latin typeface="Calibri" pitchFamily="34" charset="0"/>
              </a:defRPr>
            </a:lvl1pPr>
            <a:lvl2pPr algn="l">
              <a:defRPr>
                <a:solidFill>
                  <a:schemeClr val="bg2"/>
                </a:solidFill>
              </a:defRPr>
            </a:lvl2pPr>
          </a:lstStyle>
          <a:p>
            <a:pPr lvl="0"/>
            <a:r>
              <a:rPr lang="en-US" noProof="0" dirty="0" smtClean="0"/>
              <a:t>Click to edit Master text styles</a:t>
            </a:r>
          </a:p>
        </p:txBody>
      </p:sp>
    </p:spTree>
  </p:cSld>
  <p:clrMapOvr>
    <a:masterClrMapping/>
  </p:clrMapOvr>
  <p:transition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381000" y="427031"/>
            <a:ext cx="8382000" cy="1143000"/>
          </a:xfrm>
          <a:prstGeom prst="rect">
            <a:avLst/>
          </a:prstGeom>
        </p:spPr>
        <p:txBody>
          <a:bodyPr rtlCol="0">
            <a:normAutofit/>
          </a:bodyPr>
          <a:lstStyle>
            <a:lvl1pPr>
              <a:defRPr sz="3600" b="1">
                <a:solidFill>
                  <a:schemeClr val="tx1"/>
                </a:solidFill>
                <a:latin typeface="Calibri" pitchFamily="34" charset="0"/>
              </a:defRPr>
            </a:lvl1pPr>
          </a:lstStyle>
          <a:p>
            <a:r>
              <a:rPr lang="en-US" dirty="0" smtClean="0"/>
              <a:t>Click to edit Master title style</a:t>
            </a:r>
            <a:endParaRPr lang="en-US" dirty="0"/>
          </a:p>
        </p:txBody>
      </p:sp>
      <p:sp>
        <p:nvSpPr>
          <p:cNvPr id="6" name="Text Placeholder 5"/>
          <p:cNvSpPr>
            <a:spLocks noGrp="1"/>
          </p:cNvSpPr>
          <p:nvPr>
            <p:ph idx="1"/>
          </p:nvPr>
        </p:nvSpPr>
        <p:spPr>
          <a:xfrm>
            <a:off x="381000" y="1711539"/>
            <a:ext cx="8382000" cy="4885204"/>
          </a:xfrm>
          <a:prstGeom prst="rect">
            <a:avLst/>
          </a:prstGeom>
        </p:spPr>
        <p:txBody>
          <a:bodyPr rtlCol="0">
            <a:normAutofit/>
          </a:bodyPr>
          <a:lstStyle>
            <a:lvl1pPr algn="l">
              <a:defRPr sz="2800" b="1">
                <a:solidFill>
                  <a:schemeClr val="tx1"/>
                </a:solidFill>
                <a:latin typeface="Calibri" pitchFamily="34" charset="0"/>
              </a:defRPr>
            </a:lvl1pPr>
            <a:lvl2pPr algn="l">
              <a:defRPr>
                <a:solidFill>
                  <a:schemeClr val="bg2"/>
                </a:solidFill>
              </a:defRPr>
            </a:lvl2pPr>
          </a:lstStyle>
          <a:p>
            <a:pPr lvl="0"/>
            <a:r>
              <a:rPr lang="en-US" noProof="0" dirty="0" smtClean="0"/>
              <a:t>Click to edit Master text styles</a:t>
            </a:r>
          </a:p>
        </p:txBody>
      </p:sp>
    </p:spTree>
  </p:cSld>
  <p:clrMapOvr>
    <a:masterClrMapping/>
  </p:clrMapOvr>
  <p:transition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381000" y="421588"/>
            <a:ext cx="8382000" cy="1143000"/>
          </a:xfrm>
          <a:prstGeom prst="rect">
            <a:avLst/>
          </a:prstGeom>
        </p:spPr>
        <p:txBody>
          <a:bodyPr rtlCol="0">
            <a:normAutofit/>
          </a:bodyPr>
          <a:lstStyle>
            <a:lvl1pPr>
              <a:defRPr sz="3600" b="1">
                <a:solidFill>
                  <a:schemeClr val="tx1"/>
                </a:solidFill>
                <a:latin typeface="Calibri" pitchFamily="34" charset="0"/>
              </a:defRPr>
            </a:lvl1pPr>
          </a:lstStyle>
          <a:p>
            <a:r>
              <a:rPr lang="en-US" dirty="0" smtClean="0"/>
              <a:t>Click to edit Master title style</a:t>
            </a:r>
            <a:endParaRPr lang="en-US" dirty="0"/>
          </a:p>
        </p:txBody>
      </p:sp>
      <p:sp>
        <p:nvSpPr>
          <p:cNvPr id="6" name="Text Placeholder 5"/>
          <p:cNvSpPr>
            <a:spLocks noGrp="1"/>
          </p:cNvSpPr>
          <p:nvPr>
            <p:ph idx="1"/>
          </p:nvPr>
        </p:nvSpPr>
        <p:spPr>
          <a:xfrm>
            <a:off x="381000" y="1706096"/>
            <a:ext cx="8382000" cy="4863432"/>
          </a:xfrm>
          <a:prstGeom prst="rect">
            <a:avLst/>
          </a:prstGeom>
        </p:spPr>
        <p:txBody>
          <a:bodyPr rtlCol="0">
            <a:normAutofit/>
          </a:bodyPr>
          <a:lstStyle>
            <a:lvl1pPr algn="l">
              <a:defRPr sz="2800" b="1">
                <a:solidFill>
                  <a:schemeClr val="tx1"/>
                </a:solidFill>
                <a:latin typeface="Calibri" pitchFamily="34" charset="0"/>
              </a:defRPr>
            </a:lvl1pPr>
            <a:lvl2pPr algn="l">
              <a:defRPr>
                <a:solidFill>
                  <a:schemeClr val="bg2"/>
                </a:solidFill>
              </a:defRPr>
            </a:lvl2pPr>
          </a:lstStyle>
          <a:p>
            <a:pPr lvl="0"/>
            <a:r>
              <a:rPr lang="en-US" noProof="0" dirty="0" smtClean="0"/>
              <a:t>Click to edit Master text styles</a:t>
            </a:r>
          </a:p>
        </p:txBody>
      </p:sp>
    </p:spTree>
  </p:cSld>
  <p:clrMapOvr>
    <a:masterClrMapping/>
  </p:clrMapOvr>
  <p:transition advClick="0">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rgbClr val="D7CDE6"/>
            </a:gs>
            <a:gs pos="100000">
              <a:srgbClr val="A5A6D2"/>
            </a:gs>
          </a:gsLst>
          <a:lin ang="5400000" scaled="0"/>
          <a:tileRect/>
        </a:gradFill>
        <a:effectLst/>
      </p:bgPr>
    </p:bg>
    <p:spTree>
      <p:nvGrpSpPr>
        <p:cNvPr id="1" name=""/>
        <p:cNvGrpSpPr/>
        <p:nvPr/>
      </p:nvGrpSpPr>
      <p:grpSpPr>
        <a:xfrm>
          <a:off x="0" y="0"/>
          <a:ext cx="0" cy="0"/>
          <a:chOff x="0" y="0"/>
          <a:chExt cx="0" cy="0"/>
        </a:xfrm>
      </p:grpSpPr>
      <p:pic>
        <p:nvPicPr>
          <p:cNvPr id="3" name="Picture 2" descr="Slidebackgrounds-6.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Lst>
  <p:transition advClick="0">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rgbClr val="D7CDE6"/>
            </a:gs>
            <a:gs pos="100000">
              <a:srgbClr val="A5A6D2"/>
            </a:gs>
          </a:gsLst>
          <a:lin ang="5400000" scaled="0"/>
          <a:tileRect/>
        </a:gradFill>
        <a:effectLst/>
      </p:bgPr>
    </p:bg>
    <p:spTree>
      <p:nvGrpSpPr>
        <p:cNvPr id="1" name=""/>
        <p:cNvGrpSpPr/>
        <p:nvPr/>
      </p:nvGrpSpPr>
      <p:grpSpPr>
        <a:xfrm>
          <a:off x="0" y="0"/>
          <a:ext cx="0" cy="0"/>
          <a:chOff x="0" y="0"/>
          <a:chExt cx="0" cy="0"/>
        </a:xfrm>
      </p:grpSpPr>
      <p:pic>
        <p:nvPicPr>
          <p:cNvPr id="4" name="Picture 3" descr="lighted-bridge.jpg"/>
          <p:cNvPicPr>
            <a:picLocks noChangeAspect="1"/>
          </p:cNvPicPr>
          <p:nvPr userDrawn="1"/>
        </p:nvPicPr>
        <p:blipFill>
          <a:blip r:embed="rId3" cstate="print"/>
          <a:stretch>
            <a:fillRect/>
          </a:stretch>
        </p:blipFill>
        <p:spPr>
          <a:xfrm>
            <a:off x="0" y="0"/>
            <a:ext cx="9144000" cy="6858000"/>
          </a:xfrm>
          <a:prstGeom prst="rect">
            <a:avLst/>
          </a:prstGeom>
        </p:spPr>
      </p:pic>
      <p:pic>
        <p:nvPicPr>
          <p:cNvPr id="3" name="Picture 2" descr="Slidebackgrounds-7.jpg"/>
          <p:cNvPicPr>
            <a:picLocks noChangeAspect="1"/>
          </p:cNvPicPr>
          <p:nvPr userDrawn="1"/>
        </p:nvPicPr>
        <p:blipFill>
          <a:blip r:embed="rId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Lst>
  <p:transition advClick="0">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rgbClr val="D7CDE6"/>
            </a:gs>
            <a:gs pos="100000">
              <a:srgbClr val="A5A6D2"/>
            </a:gs>
          </a:gsLst>
          <a:lin ang="16200000" scaled="1"/>
          <a:tileRect/>
        </a:gradFill>
        <a:effectLst/>
      </p:bgPr>
    </p:bg>
    <p:spTree>
      <p:nvGrpSpPr>
        <p:cNvPr id="1" name=""/>
        <p:cNvGrpSpPr/>
        <p:nvPr/>
      </p:nvGrpSpPr>
      <p:grpSpPr>
        <a:xfrm>
          <a:off x="0" y="0"/>
          <a:ext cx="0" cy="0"/>
          <a:chOff x="0" y="0"/>
          <a:chExt cx="0" cy="0"/>
        </a:xfrm>
      </p:grpSpPr>
      <p:pic>
        <p:nvPicPr>
          <p:cNvPr id="12" name="Picture 11" descr="Slidebackgrounds-2.jpg"/>
          <p:cNvPicPr>
            <a:picLocks noChangeAspect="1"/>
          </p:cNvPicPr>
          <p:nvPr userDrawn="1"/>
        </p:nvPicPr>
        <p:blipFill>
          <a:blip r:embed="rId3" cstate="print"/>
          <a:stretch>
            <a:fillRect/>
          </a:stretch>
        </p:blipFill>
        <p:spPr>
          <a:xfrm>
            <a:off x="0" y="0"/>
            <a:ext cx="9144000" cy="6858000"/>
          </a:xfrm>
          <a:prstGeom prst="rect">
            <a:avLst/>
          </a:prstGeom>
        </p:spPr>
      </p:pic>
      <p:sp>
        <p:nvSpPr>
          <p:cNvPr id="13" name="Title 1"/>
          <p:cNvSpPr txBox="1">
            <a:spLocks/>
          </p:cNvSpPr>
          <p:nvPr userDrawn="1"/>
        </p:nvSpPr>
        <p:spPr>
          <a:xfrm>
            <a:off x="381000" y="381815"/>
            <a:ext cx="8382000" cy="758673"/>
          </a:xfrm>
          <a:prstGeom prst="rect">
            <a:avLst/>
          </a:prstGeom>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Continuing Education (CE) Credit: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Content Placeholder 2"/>
          <p:cNvSpPr txBox="1">
            <a:spLocks/>
          </p:cNvSpPr>
          <p:nvPr userDrawn="1"/>
        </p:nvSpPr>
        <p:spPr>
          <a:xfrm>
            <a:off x="381000" y="1634117"/>
            <a:ext cx="8382000" cy="3038367"/>
          </a:xfrm>
          <a:prstGeom prst="rect">
            <a:avLst/>
          </a:prstGeom>
          <a:effectLst/>
        </p:spPr>
        <p:txBody>
          <a:bodyPr>
            <a:normAutofit/>
          </a:body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Participants desiring CE credit for attending this session should sign the document at the back of the room and indicate the session name on the back of the Uniform Request for Recertification Credit form. The sign-in sheet will not be available once you leave the room.</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2"/>
          <p:cNvSpPr txBox="1">
            <a:spLocks/>
          </p:cNvSpPr>
          <p:nvPr userDrawn="1"/>
        </p:nvSpPr>
        <p:spPr>
          <a:xfrm>
            <a:off x="990600" y="5350747"/>
            <a:ext cx="7391400" cy="844877"/>
          </a:xfrm>
          <a:prstGeom prst="rect">
            <a:avLst/>
          </a:prstGeom>
          <a:effectLst/>
        </p:spPr>
        <p:txBody>
          <a:bodyPr rtlCol="0">
            <a:normAutofit fontScale="77500" lnSpcReduction="20000"/>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4200"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kumimoji="0" lang="en-US" sz="4200" b="1" i="0" u="none" strike="noStrike" kern="1200" cap="none" spc="0" normalizeH="0" baseline="0" noProof="0" dirty="0" smtClean="0">
                <a:ln>
                  <a:noFill/>
                </a:ln>
                <a:solidFill>
                  <a:schemeClr val="tx1"/>
                </a:solidFill>
                <a:effectLst/>
                <a:uLnTx/>
                <a:uFillTx/>
                <a:latin typeface="Calibri" pitchFamily="34" charset="0"/>
                <a:ea typeface="+mn-ea"/>
                <a:cs typeface="+mn-cs"/>
              </a:rPr>
              <a:t>Housekeeping  Note:</a:t>
            </a:r>
          </a:p>
          <a:p>
            <a:pPr marL="0" marR="0" lvl="0" indent="0" algn="ctr" defTabSz="914400" rtl="0" eaLnBrk="0" fontAlgn="base" latinLnBrk="0" hangingPunct="0">
              <a:lnSpc>
                <a:spcPct val="100000"/>
              </a:lnSpc>
              <a:spcBef>
                <a:spcPct val="20000"/>
              </a:spcBef>
              <a:spcAft>
                <a:spcPct val="0"/>
              </a:spcAft>
              <a:buClrTx/>
              <a:buSzTx/>
              <a:tabLst/>
              <a:defRPr/>
            </a:pPr>
            <a:r>
              <a:rPr kumimoji="0" lang="en-US" sz="2800" i="0" u="none" strike="noStrike" kern="1200" cap="none" spc="0" normalizeH="0" baseline="0" noProof="0" dirty="0" smtClean="0">
                <a:ln>
                  <a:noFill/>
                </a:ln>
                <a:solidFill>
                  <a:schemeClr val="tx1"/>
                </a:solidFill>
                <a:effectLst/>
                <a:uLnTx/>
                <a:uFillTx/>
                <a:latin typeface="Calibri" pitchFamily="34" charset="0"/>
                <a:ea typeface="+mn-ea"/>
                <a:cs typeface="+mn-cs"/>
              </a:rPr>
              <a:t>Please silence your cell phones</a:t>
            </a:r>
            <a:endParaRPr kumimoji="0" lang="en-US" sz="280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45" r:id="rId1"/>
  </p:sldLayoutIdLst>
  <p:transition advClick="0">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rgbClr val="D7CDE6"/>
            </a:gs>
            <a:gs pos="100000">
              <a:srgbClr val="A5A6D2"/>
            </a:gs>
          </a:gsLst>
          <a:lin ang="16200000" scaled="1"/>
          <a:tileRect/>
        </a:gradFill>
        <a:effectLst/>
      </p:bgPr>
    </p:bg>
    <p:spTree>
      <p:nvGrpSpPr>
        <p:cNvPr id="1" name=""/>
        <p:cNvGrpSpPr/>
        <p:nvPr/>
      </p:nvGrpSpPr>
      <p:grpSpPr>
        <a:xfrm>
          <a:off x="0" y="0"/>
          <a:ext cx="0" cy="0"/>
          <a:chOff x="0" y="0"/>
          <a:chExt cx="0" cy="0"/>
        </a:xfrm>
      </p:grpSpPr>
      <p:pic>
        <p:nvPicPr>
          <p:cNvPr id="7" name="Picture 6" descr="Grand Rapids logo.png"/>
          <p:cNvPicPr>
            <a:picLocks noChangeAspect="1"/>
          </p:cNvPicPr>
          <p:nvPr userDrawn="1"/>
        </p:nvPicPr>
        <p:blipFill>
          <a:blip r:embed="rId3" cstate="print"/>
          <a:stretch>
            <a:fillRect/>
          </a:stretch>
        </p:blipFill>
        <p:spPr>
          <a:xfrm>
            <a:off x="7874979" y="5792202"/>
            <a:ext cx="971370" cy="972651"/>
          </a:xfrm>
          <a:prstGeom prst="rect">
            <a:avLst/>
          </a:prstGeom>
        </p:spPr>
      </p:pic>
      <p:pic>
        <p:nvPicPr>
          <p:cNvPr id="8" name="Picture 7" descr="Navigating.png"/>
          <p:cNvPicPr>
            <a:picLocks noChangeAspect="1"/>
          </p:cNvPicPr>
          <p:nvPr userDrawn="1"/>
        </p:nvPicPr>
        <p:blipFill>
          <a:blip r:embed="rId4" cstate="print"/>
          <a:stretch>
            <a:fillRect/>
          </a:stretch>
        </p:blipFill>
        <p:spPr>
          <a:xfrm>
            <a:off x="1454251" y="6390752"/>
            <a:ext cx="6254509" cy="208788"/>
          </a:xfrm>
          <a:prstGeom prst="rect">
            <a:avLst/>
          </a:prstGeom>
        </p:spPr>
      </p:pic>
      <p:pic>
        <p:nvPicPr>
          <p:cNvPr id="6" name="Picture 5" descr="IAAO_Tonal_logotype_only.png"/>
          <p:cNvPicPr>
            <a:picLocks noChangeAspect="1"/>
          </p:cNvPicPr>
          <p:nvPr userDrawn="1"/>
        </p:nvPicPr>
        <p:blipFill>
          <a:blip r:embed="rId5" cstate="print"/>
          <a:stretch>
            <a:fillRect/>
          </a:stretch>
        </p:blipFill>
        <p:spPr>
          <a:xfrm>
            <a:off x="356021" y="5789364"/>
            <a:ext cx="890880" cy="978635"/>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Lst>
  <p:transition advClick="0">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A5A6D2"/>
            </a:gs>
            <a:gs pos="50000">
              <a:srgbClr val="D7CDE6"/>
            </a:gs>
            <a:gs pos="100000">
              <a:schemeClr val="bg1"/>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7" r:id="rId1"/>
  </p:sldLayoutIdLst>
  <p:transition advClick="0">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rgbClr val="D7CDE6"/>
            </a:gs>
            <a:gs pos="100000">
              <a:srgbClr val="A5A6D2"/>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Lst>
  <p:transition advClick="0">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Milling_cutter" TargetMode="External"/><Relationship Id="rId3" Type="http://schemas.openxmlformats.org/officeDocument/2006/relationships/hyperlink" Target="http://en.wikipedia.org/wiki/Machining" TargetMode="External"/><Relationship Id="rId7" Type="http://schemas.openxmlformats.org/officeDocument/2006/relationships/hyperlink" Target="http://en.wikipedia.org/wiki/Rotation_around_a_fixed_axi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en.wikipedia.org/wiki/Helix" TargetMode="External"/><Relationship Id="rId5" Type="http://schemas.openxmlformats.org/officeDocument/2006/relationships/hyperlink" Target="http://en.wikipedia.org/wiki/Tool_bit" TargetMode="External"/><Relationship Id="rId4" Type="http://schemas.openxmlformats.org/officeDocument/2006/relationships/hyperlink" Target="http://en.wikipedia.org/wiki/Cutting_tool_(machining)" TargetMode="External"/><Relationship Id="rId9" Type="http://schemas.openxmlformats.org/officeDocument/2006/relationships/hyperlink" Target="http://en.wikipedia.org/wiki/Las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gif"/><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427031"/>
            <a:ext cx="8382000" cy="624529"/>
          </a:xfrm>
        </p:spPr>
        <p:txBody>
          <a:bodyPr>
            <a:normAutofit fontScale="90000"/>
          </a:bodyPr>
          <a:lstStyle/>
          <a:p>
            <a:r>
              <a:rPr lang="en-US" dirty="0" smtClean="0"/>
              <a:t>Scope of Work</a:t>
            </a:r>
            <a:endParaRPr lang="en-US" dirty="0"/>
          </a:p>
        </p:txBody>
      </p:sp>
      <p:pic>
        <p:nvPicPr>
          <p:cNvPr id="5" name="Picture 3"/>
          <p:cNvPicPr>
            <a:picLocks noGrp="1" noChangeAspect="1" noChangeArrowheads="1"/>
          </p:cNvPicPr>
          <p:nvPr>
            <p:ph idx="1"/>
          </p:nvPr>
        </p:nvPicPr>
        <p:blipFill>
          <a:blip r:embed="rId3" cstate="print"/>
          <a:srcRect/>
          <a:stretch>
            <a:fillRect/>
          </a:stretch>
        </p:blipFill>
        <p:spPr bwMode="auto">
          <a:xfrm>
            <a:off x="320040" y="1143000"/>
            <a:ext cx="8658508" cy="5407343"/>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4" name="Title 2"/>
          <p:cNvSpPr>
            <a:spLocks noGrp="1"/>
          </p:cNvSpPr>
          <p:nvPr>
            <p:ph type="title"/>
          </p:nvPr>
        </p:nvSpPr>
        <p:spPr/>
        <p:txBody>
          <a:bodyPr/>
          <a:lstStyle/>
          <a:p>
            <a:r>
              <a:rPr lang="en-US" dirty="0" smtClean="0"/>
              <a:t>Scope of Work (Continued)</a:t>
            </a:r>
            <a:endParaRPr lang="en-US" dirty="0"/>
          </a:p>
        </p:txBody>
      </p:sp>
      <p:pic>
        <p:nvPicPr>
          <p:cNvPr id="25" name="Picture 2"/>
          <p:cNvPicPr>
            <a:picLocks noGrp="1" noChangeAspect="1" noChangeArrowheads="1"/>
          </p:cNvPicPr>
          <p:nvPr>
            <p:ph idx="1"/>
          </p:nvPr>
        </p:nvPicPr>
        <p:blipFill>
          <a:blip r:embed="rId3" cstate="print"/>
          <a:stretch>
            <a:fillRect/>
          </a:stretch>
        </p:blipFill>
        <p:spPr bwMode="auto">
          <a:xfrm>
            <a:off x="334128" y="1108710"/>
            <a:ext cx="8640206" cy="5395913"/>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withEffect" nodePh="1">
                                  <p:stCondLst>
                                    <p:cond delay="0"/>
                                  </p:stCondLst>
                                  <p:endCondLst>
                                    <p:cond evt="begin" delay="0">
                                      <p:tn val="5"/>
                                    </p:cond>
                                  </p:endCondLst>
                                  <p:childTnLst>
                                    <p:animMotion origin="layout" path="M -0.00416 0.05552 L -0.00416 -1.30002 " pathEditMode="relative" rAng="0" ptsTypes="AA">
                                      <p:cBhvr>
                                        <p:cTn id="6" dur="5000" fill="hold"/>
                                        <p:tgtEl>
                                          <p:spTgt spid="4"/>
                                        </p:tgtEl>
                                        <p:attrNameLst>
                                          <p:attrName>ppt_x</p:attrName>
                                          <p:attrName>ppt_y</p:attrName>
                                        </p:attrNameLst>
                                      </p:cBhvr>
                                      <p:rCtr x="0" y="-678"/>
                                    </p:animMotion>
                                  </p:childTnLst>
                                </p:cTn>
                              </p:par>
                              <p:par>
                                <p:cTn id="7" presetID="64" presetClass="path" presetSubtype="0" fill="hold" grpId="0" nodeType="withEffect" nodePh="1">
                                  <p:stCondLst>
                                    <p:cond delay="500"/>
                                  </p:stCondLst>
                                  <p:endCondLst>
                                    <p:cond evt="begin" delay="0">
                                      <p:tn val="7"/>
                                    </p:cond>
                                  </p:endCondLst>
                                  <p:childTnLst>
                                    <p:animMotion origin="layout" path="M 3.33333E-6 0.05552 L 3.33333E-6 -1.29909 " pathEditMode="relative" rAng="0" ptsTypes="AA">
                                      <p:cBhvr>
                                        <p:cTn id="8" dur="5000" fill="hold"/>
                                        <p:tgtEl>
                                          <p:spTgt spid="5"/>
                                        </p:tgtEl>
                                        <p:attrNameLst>
                                          <p:attrName>ppt_x</p:attrName>
                                          <p:attrName>ppt_y</p:attrName>
                                        </p:attrNameLst>
                                      </p:cBhvr>
                                      <p:rCtr x="0" y="-677"/>
                                    </p:animMotion>
                                  </p:childTnLst>
                                </p:cTn>
                              </p:par>
                              <p:par>
                                <p:cTn id="9" presetID="64" presetClass="path" presetSubtype="0" fill="hold" grpId="0" nodeType="withEffect" nodePh="1">
                                  <p:stCondLst>
                                    <p:cond delay="1000"/>
                                  </p:stCondLst>
                                  <p:endCondLst>
                                    <p:cond evt="begin" delay="0">
                                      <p:tn val="9"/>
                                    </p:cond>
                                  </p:endCondLst>
                                  <p:childTnLst>
                                    <p:animMotion origin="layout" path="M -3.33333E-6 0.05552 L -0.00416 -1.29909 " pathEditMode="relative" rAng="0" ptsTypes="AA">
                                      <p:cBhvr>
                                        <p:cTn id="10" dur="5000" fill="hold"/>
                                        <p:tgtEl>
                                          <p:spTgt spid="7"/>
                                        </p:tgtEl>
                                        <p:attrNameLst>
                                          <p:attrName>ppt_x</p:attrName>
                                          <p:attrName>ppt_y</p:attrName>
                                        </p:attrNameLst>
                                      </p:cBhvr>
                                      <p:rCtr x="-2" y="-677"/>
                                    </p:animMotion>
                                  </p:childTnLst>
                                </p:cTn>
                              </p:par>
                              <p:par>
                                <p:cTn id="11" presetID="64" presetClass="path" presetSubtype="0" fill="hold" grpId="0" nodeType="withEffect" nodePh="1">
                                  <p:stCondLst>
                                    <p:cond delay="1500"/>
                                  </p:stCondLst>
                                  <p:endCondLst>
                                    <p:cond evt="begin" delay="0">
                                      <p:tn val="11"/>
                                    </p:cond>
                                  </p:endCondLst>
                                  <p:childTnLst>
                                    <p:animMotion origin="layout" path="M -0.00416 0.05552 L -3.33333E-6 -1.29909 " pathEditMode="relative" rAng="0" ptsTypes="AA">
                                      <p:cBhvr>
                                        <p:cTn id="12" dur="5000" fill="hold"/>
                                        <p:tgtEl>
                                          <p:spTgt spid="9"/>
                                        </p:tgtEl>
                                        <p:attrNameLst>
                                          <p:attrName>ppt_x</p:attrName>
                                          <p:attrName>ppt_y</p:attrName>
                                        </p:attrNameLst>
                                      </p:cBhvr>
                                      <p:rCtr x="2" y="-677"/>
                                    </p:animMotion>
                                  </p:childTnLst>
                                </p:cTn>
                              </p:par>
                              <p:par>
                                <p:cTn id="13" presetID="64" presetClass="path" presetSubtype="0" fill="hold" grpId="0" nodeType="withEffect" nodePh="1">
                                  <p:stCondLst>
                                    <p:cond delay="2000"/>
                                  </p:stCondLst>
                                  <p:endCondLst>
                                    <p:cond evt="begin" delay="0">
                                      <p:tn val="13"/>
                                    </p:cond>
                                  </p:endCondLst>
                                  <p:childTnLst>
                                    <p:animMotion origin="layout" path="M -0.00833 0.05552 L -0.00416 -1.29909 " pathEditMode="relative" rAng="0" ptsTypes="AA">
                                      <p:cBhvr>
                                        <p:cTn id="14" dur="5000" fill="hold"/>
                                        <p:tgtEl>
                                          <p:spTgt spid="10"/>
                                        </p:tgtEl>
                                        <p:attrNameLst>
                                          <p:attrName>ppt_x</p:attrName>
                                          <p:attrName>ppt_y</p:attrName>
                                        </p:attrNameLst>
                                      </p:cBhvr>
                                      <p:rCtr x="2" y="-677"/>
                                    </p:animMotion>
                                  </p:childTnLst>
                                </p:cTn>
                              </p:par>
                              <p:par>
                                <p:cTn id="15" presetID="64" presetClass="path" presetSubtype="0" fill="hold" grpId="0" nodeType="withEffect" nodePh="1">
                                  <p:stCondLst>
                                    <p:cond delay="2500"/>
                                  </p:stCondLst>
                                  <p:endCondLst>
                                    <p:cond evt="begin" delay="0">
                                      <p:tn val="15"/>
                                    </p:cond>
                                  </p:endCondLst>
                                  <p:childTnLst>
                                    <p:animMotion origin="layout" path="M -0.00416 0.06662 L -0.00416 -1.28892 " pathEditMode="relative" rAng="0" ptsTypes="AA">
                                      <p:cBhvr>
                                        <p:cTn id="16" dur="5000" fill="hold"/>
                                        <p:tgtEl>
                                          <p:spTgt spid="11"/>
                                        </p:tgtEl>
                                        <p:attrNameLst>
                                          <p:attrName>ppt_x</p:attrName>
                                          <p:attrName>ppt_y</p:attrName>
                                        </p:attrNameLst>
                                      </p:cBhvr>
                                      <p:rCtr x="0" y="-678"/>
                                    </p:animMotion>
                                  </p:childTnLst>
                                </p:cTn>
                              </p:par>
                              <p:par>
                                <p:cTn id="17" presetID="64" presetClass="path" presetSubtype="0" fill="hold" grpId="0" nodeType="withEffect" nodePh="1">
                                  <p:stCondLst>
                                    <p:cond delay="3000"/>
                                  </p:stCondLst>
                                  <p:endCondLst>
                                    <p:cond evt="begin" delay="0">
                                      <p:tn val="17"/>
                                    </p:cond>
                                  </p:endCondLst>
                                  <p:childTnLst>
                                    <p:animMotion origin="layout" path="M -0.00833 0.05552 L -0.00416 -1.29909 " pathEditMode="relative" rAng="0" ptsTypes="AA">
                                      <p:cBhvr>
                                        <p:cTn id="18" dur="5000" fill="hold"/>
                                        <p:tgtEl>
                                          <p:spTgt spid="12"/>
                                        </p:tgtEl>
                                        <p:attrNameLst>
                                          <p:attrName>ppt_x</p:attrName>
                                          <p:attrName>ppt_y</p:attrName>
                                        </p:attrNameLst>
                                      </p:cBhvr>
                                      <p:rCtr x="2" y="-677"/>
                                    </p:animMotion>
                                  </p:childTnLst>
                                </p:cTn>
                              </p:par>
                              <p:par>
                                <p:cTn id="19" presetID="64" presetClass="path" presetSubtype="0" fill="hold" grpId="0" nodeType="withEffect" nodePh="1">
                                  <p:stCondLst>
                                    <p:cond delay="3500"/>
                                  </p:stCondLst>
                                  <p:endCondLst>
                                    <p:cond evt="begin" delay="0">
                                      <p:tn val="19"/>
                                    </p:cond>
                                  </p:endCondLst>
                                  <p:childTnLst>
                                    <p:animMotion origin="layout" path="M -0.00833 0.05552 L -0.00416 -1.29909 " pathEditMode="relative" rAng="0" ptsTypes="AA">
                                      <p:cBhvr>
                                        <p:cTn id="20" dur="5000" fill="hold"/>
                                        <p:tgtEl>
                                          <p:spTgt spid="13"/>
                                        </p:tgtEl>
                                        <p:attrNameLst>
                                          <p:attrName>ppt_x</p:attrName>
                                          <p:attrName>ppt_y</p:attrName>
                                        </p:attrNameLst>
                                      </p:cBhvr>
                                      <p:rCtr x="2" y="-677"/>
                                    </p:animMotion>
                                  </p:childTnLst>
                                </p:cTn>
                              </p:par>
                              <p:par>
                                <p:cTn id="21" presetID="64" presetClass="path" presetSubtype="0" fill="hold" grpId="0" nodeType="withEffect" nodePh="1">
                                  <p:stCondLst>
                                    <p:cond delay="4000"/>
                                  </p:stCondLst>
                                  <p:endCondLst>
                                    <p:cond evt="begin" delay="0">
                                      <p:tn val="21"/>
                                    </p:cond>
                                  </p:endCondLst>
                                  <p:childTnLst>
                                    <p:animMotion origin="layout" path="M -0.00833 0.05552 L -0.00416 -1.29909 " pathEditMode="relative" rAng="0" ptsTypes="AA">
                                      <p:cBhvr>
                                        <p:cTn id="22" dur="5000" fill="hold"/>
                                        <p:tgtEl>
                                          <p:spTgt spid="14"/>
                                        </p:tgtEl>
                                        <p:attrNameLst>
                                          <p:attrName>ppt_x</p:attrName>
                                          <p:attrName>ppt_y</p:attrName>
                                        </p:attrNameLst>
                                      </p:cBhvr>
                                      <p:rCtr x="2" y="-677"/>
                                    </p:animMotion>
                                  </p:childTnLst>
                                </p:cTn>
                              </p:par>
                              <p:par>
                                <p:cTn id="23" presetID="64" presetClass="path" presetSubtype="0" fill="hold" grpId="0" nodeType="withEffect" nodePh="1">
                                  <p:stCondLst>
                                    <p:cond delay="4500"/>
                                  </p:stCondLst>
                                  <p:endCondLst>
                                    <p:cond evt="begin" delay="0">
                                      <p:tn val="23"/>
                                    </p:cond>
                                  </p:endCondLst>
                                  <p:childTnLst>
                                    <p:animMotion origin="layout" path="M -0.00833 0.05552 L -0.00416 -1.29909 " pathEditMode="relative" rAng="0" ptsTypes="AA">
                                      <p:cBhvr>
                                        <p:cTn id="24" dur="5000" fill="hold"/>
                                        <p:tgtEl>
                                          <p:spTgt spid="20"/>
                                        </p:tgtEl>
                                        <p:attrNameLst>
                                          <p:attrName>ppt_x</p:attrName>
                                          <p:attrName>ppt_y</p:attrName>
                                        </p:attrNameLst>
                                      </p:cBhvr>
                                      <p:rCtr x="2" y="-677"/>
                                    </p:animMotion>
                                  </p:childTnLst>
                                </p:cTn>
                              </p:par>
                              <p:par>
                                <p:cTn id="25" presetID="64" presetClass="path" presetSubtype="0" fill="hold" grpId="0" nodeType="withEffect" nodePh="1">
                                  <p:stCondLst>
                                    <p:cond delay="5000"/>
                                  </p:stCondLst>
                                  <p:endCondLst>
                                    <p:cond evt="begin" delay="0">
                                      <p:tn val="25"/>
                                    </p:cond>
                                  </p:endCondLst>
                                  <p:childTnLst>
                                    <p:animMotion origin="layout" path="M -3.33333E-6 0.05552 L -0.00416 -1.29909 " pathEditMode="relative" rAng="0" ptsTypes="AA">
                                      <p:cBhvr>
                                        <p:cTn id="26" dur="5000" fill="hold"/>
                                        <p:tgtEl>
                                          <p:spTgt spid="15"/>
                                        </p:tgtEl>
                                        <p:attrNameLst>
                                          <p:attrName>ppt_x</p:attrName>
                                          <p:attrName>ppt_y</p:attrName>
                                        </p:attrNameLst>
                                      </p:cBhvr>
                                      <p:rCtr x="-2" y="-677"/>
                                    </p:animMotion>
                                  </p:childTnLst>
                                </p:cTn>
                              </p:par>
                              <p:par>
                                <p:cTn id="27" presetID="64" presetClass="path" presetSubtype="0" fill="hold" grpId="0" nodeType="withEffect" nodePh="1">
                                  <p:stCondLst>
                                    <p:cond delay="5500"/>
                                  </p:stCondLst>
                                  <p:endCondLst>
                                    <p:cond evt="begin" delay="0">
                                      <p:tn val="27"/>
                                    </p:cond>
                                  </p:endCondLst>
                                  <p:childTnLst>
                                    <p:animMotion origin="layout" path="M -0.00416 0.06662 L -0.00416 -1.28892 " pathEditMode="relative" rAng="0" ptsTypes="AA">
                                      <p:cBhvr>
                                        <p:cTn id="28" dur="5000" fill="hold"/>
                                        <p:tgtEl>
                                          <p:spTgt spid="16"/>
                                        </p:tgtEl>
                                        <p:attrNameLst>
                                          <p:attrName>ppt_x</p:attrName>
                                          <p:attrName>ppt_y</p:attrName>
                                        </p:attrNameLst>
                                      </p:cBhvr>
                                      <p:rCtr x="0" y="-678"/>
                                    </p:animMotion>
                                  </p:childTnLst>
                                </p:cTn>
                              </p:par>
                              <p:par>
                                <p:cTn id="29" presetID="64" presetClass="path" presetSubtype="0" fill="hold" grpId="0" nodeType="withEffect" nodePh="1">
                                  <p:stCondLst>
                                    <p:cond delay="6000"/>
                                  </p:stCondLst>
                                  <p:endCondLst>
                                    <p:cond evt="begin" delay="0">
                                      <p:tn val="29"/>
                                    </p:cond>
                                  </p:endCondLst>
                                  <p:childTnLst>
                                    <p:animMotion origin="layout" path="M -0.00416 0.05552 L -0.00416 -1.30002 " pathEditMode="relative" rAng="0" ptsTypes="AA">
                                      <p:cBhvr>
                                        <p:cTn id="30" dur="5000" fill="hold"/>
                                        <p:tgtEl>
                                          <p:spTgt spid="17"/>
                                        </p:tgtEl>
                                        <p:attrNameLst>
                                          <p:attrName>ppt_x</p:attrName>
                                          <p:attrName>ppt_y</p:attrName>
                                        </p:attrNameLst>
                                      </p:cBhvr>
                                      <p:rCtr x="0" y="-678"/>
                                    </p:animMotion>
                                  </p:childTnLst>
                                </p:cTn>
                              </p:par>
                              <p:par>
                                <p:cTn id="31" presetID="64" presetClass="path" presetSubtype="0" fill="hold" grpId="0" nodeType="withEffect" nodePh="1">
                                  <p:stCondLst>
                                    <p:cond delay="6500"/>
                                  </p:stCondLst>
                                  <p:endCondLst>
                                    <p:cond evt="begin" delay="0">
                                      <p:tn val="31"/>
                                    </p:cond>
                                  </p:endCondLst>
                                  <p:childTnLst>
                                    <p:animMotion origin="layout" path="M -0.00416 0.05552 L -0.00416 -1.30002 " pathEditMode="relative" rAng="0" ptsTypes="AA">
                                      <p:cBhvr>
                                        <p:cTn id="32" dur="5000" fill="hold"/>
                                        <p:tgtEl>
                                          <p:spTgt spid="18"/>
                                        </p:tgtEl>
                                        <p:attrNameLst>
                                          <p:attrName>ppt_x</p:attrName>
                                          <p:attrName>ppt_y</p:attrName>
                                        </p:attrNameLst>
                                      </p:cBhvr>
                                      <p:rCtr x="0" y="-678"/>
                                    </p:animMotion>
                                  </p:childTnLst>
                                </p:cTn>
                              </p:par>
                              <p:par>
                                <p:cTn id="33" presetID="64" presetClass="path" presetSubtype="0" fill="hold" grpId="0" nodeType="withEffect" nodePh="1">
                                  <p:stCondLst>
                                    <p:cond delay="7000"/>
                                  </p:stCondLst>
                                  <p:endCondLst>
                                    <p:cond evt="begin" delay="0">
                                      <p:tn val="33"/>
                                    </p:cond>
                                  </p:endCondLst>
                                  <p:childTnLst>
                                    <p:animMotion origin="layout" path="M 3.33333E-6 0.05552 L 3.33333E-6 -1.30002 " pathEditMode="relative" rAng="0" ptsTypes="AA">
                                      <p:cBhvr>
                                        <p:cTn id="34" dur="5000" fill="hold"/>
                                        <p:tgtEl>
                                          <p:spTgt spid="19"/>
                                        </p:tgtEl>
                                        <p:attrNameLst>
                                          <p:attrName>ppt_x</p:attrName>
                                          <p:attrName>ppt_y</p:attrName>
                                        </p:attrNameLst>
                                      </p:cBhvr>
                                      <p:rCtr x="0" y="-678"/>
                                    </p:animMotion>
                                  </p:childTnLst>
                                </p:cTn>
                              </p:par>
                              <p:par>
                                <p:cTn id="35" presetID="64" presetClass="path" presetSubtype="0" fill="hold" grpId="0" nodeType="withEffect" nodePh="1">
                                  <p:stCondLst>
                                    <p:cond delay="7500"/>
                                  </p:stCondLst>
                                  <p:endCondLst>
                                    <p:cond evt="begin" delay="0">
                                      <p:tn val="35"/>
                                    </p:cond>
                                  </p:endCondLst>
                                  <p:childTnLst>
                                    <p:animMotion origin="layout" path="M 3.33333E-6 0.05645 L 3.33333E-6 -1.29909 " pathEditMode="relative" rAng="0" ptsTypes="AA">
                                      <p:cBhvr>
                                        <p:cTn id="36" dur="5000" fill="hold"/>
                                        <p:tgtEl>
                                          <p:spTgt spid="21"/>
                                        </p:tgtEl>
                                        <p:attrNameLst>
                                          <p:attrName>ppt_x</p:attrName>
                                          <p:attrName>ppt_y</p:attrName>
                                        </p:attrNameLst>
                                      </p:cBhvr>
                                      <p:rCtr x="0" y="-6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12" grpId="0"/>
      <p:bldP spid="13" grpId="0"/>
      <p:bldP spid="14" grpId="0"/>
      <p:bldP spid="15" grpId="0"/>
      <p:bldP spid="16" grpId="0"/>
      <p:bldP spid="17" grpId="0"/>
      <p:bldP spid="18" grpId="0"/>
      <p:bldP spid="19" grpId="0"/>
      <p:bldP spid="21"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30" y="232721"/>
            <a:ext cx="8382000" cy="658819"/>
          </a:xfrm>
        </p:spPr>
        <p:txBody>
          <a:bodyPr/>
          <a:lstStyle/>
          <a:p>
            <a:r>
              <a:rPr lang="en-US" dirty="0" smtClean="0"/>
              <a:t>Caveat Utilitor</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235816" y="1062990"/>
            <a:ext cx="8658508" cy="5407343"/>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427031"/>
            <a:ext cx="8382000" cy="693109"/>
          </a:xfrm>
        </p:spPr>
        <p:txBody>
          <a:bodyPr/>
          <a:lstStyle/>
          <a:p>
            <a:r>
              <a:rPr lang="en-US" dirty="0" smtClean="0"/>
              <a:t>The Subject Machine Shop Equipment</a:t>
            </a:r>
            <a:endParaRPr lang="en-US" dirty="0"/>
          </a:p>
        </p:txBody>
      </p:sp>
      <p:sp>
        <p:nvSpPr>
          <p:cNvPr id="23" name="Content Placeholder 22"/>
          <p:cNvSpPr>
            <a:spLocks noGrp="1"/>
          </p:cNvSpPr>
          <p:nvPr>
            <p:ph idx="1"/>
          </p:nvPr>
        </p:nvSpPr>
        <p:spPr>
          <a:xfrm>
            <a:off x="537210" y="1337311"/>
            <a:ext cx="8225790" cy="4263390"/>
          </a:xfrm>
        </p:spPr>
        <p:txBody>
          <a:bodyPr>
            <a:normAutofit fontScale="77500" lnSpcReduction="20000"/>
          </a:bodyPr>
          <a:lstStyle/>
          <a:p>
            <a:pPr lvl="1">
              <a:buFont typeface="Wingdings" pitchFamily="2" charset="2"/>
              <a:buChar char="§"/>
              <a:defRPr/>
            </a:pPr>
            <a:r>
              <a:rPr lang="en-US" sz="2400" b="1" dirty="0" smtClean="0">
                <a:solidFill>
                  <a:schemeClr val="tx1"/>
                </a:solidFill>
              </a:rPr>
              <a:t>Turning</a:t>
            </a:r>
            <a:r>
              <a:rPr lang="en-US" sz="2400" dirty="0" smtClean="0">
                <a:solidFill>
                  <a:schemeClr val="tx1"/>
                </a:solidFill>
              </a:rPr>
              <a:t> is a </a:t>
            </a:r>
            <a:r>
              <a:rPr lang="en-US" sz="2400" u="sng" dirty="0" smtClean="0">
                <a:solidFill>
                  <a:schemeClr val="accent2">
                    <a:lumMod val="75000"/>
                  </a:schemeClr>
                </a:solidFill>
                <a:hlinkClick r:id="rId3" action="ppaction://hlinkfile" tooltip="Machining"/>
              </a:rPr>
              <a:t>machining</a:t>
            </a:r>
            <a:r>
              <a:rPr lang="en-US" sz="2400" dirty="0" smtClean="0">
                <a:solidFill>
                  <a:schemeClr val="accent2">
                    <a:lumMod val="75000"/>
                  </a:schemeClr>
                </a:solidFill>
              </a:rPr>
              <a:t> </a:t>
            </a:r>
            <a:r>
              <a:rPr lang="en-US" sz="2400" dirty="0" smtClean="0">
                <a:solidFill>
                  <a:schemeClr val="tx1"/>
                </a:solidFill>
              </a:rPr>
              <a:t>process in which a </a:t>
            </a:r>
            <a:r>
              <a:rPr lang="en-US" sz="2400" dirty="0" smtClean="0">
                <a:solidFill>
                  <a:schemeClr val="tx1"/>
                </a:solidFill>
                <a:hlinkClick r:id="rId4" action="ppaction://hlinkfile" tooltip="Cutting tool (machining)"/>
              </a:rPr>
              <a:t>cutting tool</a:t>
            </a:r>
            <a:r>
              <a:rPr lang="en-US" sz="2400" dirty="0" smtClean="0">
                <a:solidFill>
                  <a:schemeClr val="tx1"/>
                </a:solidFill>
              </a:rPr>
              <a:t>, typically a non-rotary </a:t>
            </a:r>
            <a:r>
              <a:rPr lang="en-US" sz="2400" dirty="0" smtClean="0">
                <a:solidFill>
                  <a:schemeClr val="tx1"/>
                </a:solidFill>
                <a:hlinkClick r:id="rId5" action="ppaction://hlinkfile" tooltip="Tool bit"/>
              </a:rPr>
              <a:t>tool bit</a:t>
            </a:r>
            <a:r>
              <a:rPr lang="en-US" sz="2400" dirty="0" smtClean="0">
                <a:solidFill>
                  <a:schemeClr val="tx1"/>
                </a:solidFill>
              </a:rPr>
              <a:t>, describes a </a:t>
            </a:r>
            <a:r>
              <a:rPr lang="en-US" sz="2400" dirty="0" smtClean="0">
                <a:solidFill>
                  <a:schemeClr val="tx1"/>
                </a:solidFill>
                <a:hlinkClick r:id="rId6" action="ppaction://hlinkfile" tooltip="Helix"/>
              </a:rPr>
              <a:t>helical</a:t>
            </a:r>
            <a:r>
              <a:rPr lang="en-US" sz="2400" dirty="0" smtClean="0">
                <a:solidFill>
                  <a:schemeClr val="tx1"/>
                </a:solidFill>
              </a:rPr>
              <a:t> toolpath by moving more or less linearly while the workpiece </a:t>
            </a:r>
            <a:r>
              <a:rPr lang="en-US" sz="2400" dirty="0" smtClean="0">
                <a:solidFill>
                  <a:schemeClr val="tx1"/>
                </a:solidFill>
                <a:hlinkClick r:id="rId7" action="ppaction://hlinkfile" tooltip="Rotation around a fixed axis"/>
              </a:rPr>
              <a:t>rotates</a:t>
            </a:r>
            <a:r>
              <a:rPr lang="en-US" sz="2400" dirty="0" smtClean="0">
                <a:solidFill>
                  <a:schemeClr val="tx1"/>
                </a:solidFill>
              </a:rPr>
              <a:t>. </a:t>
            </a:r>
          </a:p>
          <a:p>
            <a:pPr lvl="1">
              <a:buNone/>
              <a:defRPr/>
            </a:pPr>
            <a:endParaRPr lang="en-US" sz="2400" dirty="0" smtClean="0">
              <a:solidFill>
                <a:schemeClr val="tx1"/>
              </a:solidFill>
            </a:endParaRPr>
          </a:p>
          <a:p>
            <a:pPr lvl="1">
              <a:buFont typeface="Wingdings" pitchFamily="2" charset="2"/>
              <a:buChar char="§"/>
              <a:defRPr/>
            </a:pPr>
            <a:r>
              <a:rPr lang="en-US" sz="2600" b="1" dirty="0" smtClean="0">
                <a:solidFill>
                  <a:schemeClr val="tx1"/>
                </a:solidFill>
              </a:rPr>
              <a:t>Forming-</a:t>
            </a:r>
            <a:r>
              <a:rPr lang="en-US" sz="2600" dirty="0" smtClean="0">
                <a:solidFill>
                  <a:schemeClr val="tx1"/>
                </a:solidFill>
              </a:rPr>
              <a:t> A CNC press brake uses programs to automatically execute a series of bending operations that leads to increased productivity and flexibility.</a:t>
            </a:r>
          </a:p>
          <a:p>
            <a:pPr lvl="1">
              <a:buNone/>
              <a:defRPr/>
            </a:pPr>
            <a:endParaRPr lang="en-US" sz="2000" dirty="0" smtClean="0">
              <a:solidFill>
                <a:schemeClr val="tx1"/>
              </a:solidFill>
            </a:endParaRPr>
          </a:p>
          <a:p>
            <a:pPr lvl="1">
              <a:buFont typeface="Wingdings" pitchFamily="2" charset="2"/>
              <a:buChar char="§"/>
              <a:defRPr/>
            </a:pPr>
            <a:r>
              <a:rPr lang="en-US" sz="2400" b="1" dirty="0" smtClean="0">
                <a:solidFill>
                  <a:schemeClr val="tx1"/>
                </a:solidFill>
              </a:rPr>
              <a:t>Milling</a:t>
            </a:r>
            <a:r>
              <a:rPr lang="en-US" sz="2400" dirty="0" smtClean="0">
                <a:solidFill>
                  <a:schemeClr val="tx1"/>
                </a:solidFill>
              </a:rPr>
              <a:t> is the </a:t>
            </a:r>
            <a:r>
              <a:rPr lang="en-US" sz="2400" dirty="0" smtClean="0">
                <a:solidFill>
                  <a:schemeClr val="tx1"/>
                </a:solidFill>
                <a:hlinkClick r:id="rId3" action="ppaction://hlinkfile" tooltip="Machining"/>
              </a:rPr>
              <a:t>machining</a:t>
            </a:r>
            <a:r>
              <a:rPr lang="en-US" sz="2400" dirty="0" smtClean="0">
                <a:solidFill>
                  <a:schemeClr val="tx1"/>
                </a:solidFill>
              </a:rPr>
              <a:t> process of using rotary </a:t>
            </a:r>
            <a:r>
              <a:rPr lang="en-US" sz="2400" dirty="0" smtClean="0">
                <a:solidFill>
                  <a:schemeClr val="tx1"/>
                </a:solidFill>
                <a:hlinkClick r:id="rId8" action="ppaction://hlinkfile" tooltip="Milling cutter"/>
              </a:rPr>
              <a:t>cutters</a:t>
            </a:r>
            <a:r>
              <a:rPr lang="en-US" sz="2400" dirty="0" smtClean="0">
                <a:solidFill>
                  <a:schemeClr val="tx1"/>
                </a:solidFill>
              </a:rPr>
              <a:t> to remove material</a:t>
            </a:r>
            <a:r>
              <a:rPr lang="en-US" sz="2400" baseline="30000" dirty="0" smtClean="0">
                <a:solidFill>
                  <a:schemeClr val="tx1"/>
                </a:solidFill>
                <a:hlinkClick r:id="" action="ppaction://hlinkfile"/>
              </a:rPr>
              <a:t>[1]</a:t>
            </a:r>
            <a:r>
              <a:rPr lang="en-US" sz="2400" dirty="0" smtClean="0">
                <a:solidFill>
                  <a:schemeClr val="tx1"/>
                </a:solidFill>
              </a:rPr>
              <a:t> from a workpiece advancing (or </a:t>
            </a:r>
            <a:r>
              <a:rPr lang="en-US" sz="2400" i="1" dirty="0" smtClean="0">
                <a:solidFill>
                  <a:schemeClr val="tx1"/>
                </a:solidFill>
              </a:rPr>
              <a:t>feeding</a:t>
            </a:r>
            <a:r>
              <a:rPr lang="en-US" sz="2400" dirty="0" smtClean="0">
                <a:solidFill>
                  <a:schemeClr val="tx1"/>
                </a:solidFill>
              </a:rPr>
              <a:t>) in a direction at an angle with the axis of the tool.</a:t>
            </a:r>
          </a:p>
          <a:p>
            <a:pPr lvl="1">
              <a:buNone/>
              <a:defRPr/>
            </a:pPr>
            <a:endParaRPr lang="en-US" sz="2400" dirty="0" smtClean="0">
              <a:solidFill>
                <a:schemeClr val="tx1"/>
              </a:solidFill>
            </a:endParaRPr>
          </a:p>
          <a:p>
            <a:pPr lvl="1">
              <a:buFont typeface="Wingdings" pitchFamily="2" charset="2"/>
              <a:buChar char="§"/>
              <a:defRPr/>
            </a:pPr>
            <a:r>
              <a:rPr lang="en-US" sz="2400" b="1" dirty="0" smtClean="0">
                <a:solidFill>
                  <a:schemeClr val="tx1"/>
                </a:solidFill>
              </a:rPr>
              <a:t>Laser cutting</a:t>
            </a:r>
            <a:r>
              <a:rPr lang="en-US" sz="2400" dirty="0" smtClean="0">
                <a:solidFill>
                  <a:schemeClr val="tx1"/>
                </a:solidFill>
              </a:rPr>
              <a:t> is a technology that uses a </a:t>
            </a:r>
            <a:r>
              <a:rPr lang="en-US" sz="2400" dirty="0" smtClean="0">
                <a:solidFill>
                  <a:schemeClr val="tx1"/>
                </a:solidFill>
                <a:hlinkClick r:id="rId9" action="ppaction://hlinkfile" tooltip="Laser"/>
              </a:rPr>
              <a:t>laser</a:t>
            </a:r>
            <a:r>
              <a:rPr lang="en-US" sz="2400" dirty="0" smtClean="0">
                <a:solidFill>
                  <a:schemeClr val="tx1"/>
                </a:solidFill>
              </a:rPr>
              <a:t> to cut materials, and is typically used for industrial manufacturing applications.  Laser cutting works by directing the output of a high-power laser, by computer, at the material to be cut.</a:t>
            </a:r>
            <a:endParaRPr lang="en-US" sz="2400" i="1" dirty="0" smtClean="0">
              <a:solidFill>
                <a:schemeClr val="tx1"/>
              </a:solidFill>
            </a:endParaRPr>
          </a:p>
          <a:p>
            <a:endParaRPr lang="en-US"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xEl>
                                              <p:pRg st="2" end="2"/>
                                            </p:txEl>
                                          </p:spTgt>
                                        </p:tgtEl>
                                        <p:attrNameLst>
                                          <p:attrName>style.visibility</p:attrName>
                                        </p:attrNameLst>
                                      </p:cBhvr>
                                      <p:to>
                                        <p:strVal val="visible"/>
                                      </p:to>
                                    </p:set>
                                    <p:animEffect transition="in" filter="blinds(horizontal)">
                                      <p:cBhvr>
                                        <p:cTn id="10" dur="500"/>
                                        <p:tgtEl>
                                          <p:spTgt spid="2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animEffect transition="in" filter="blinds(horizontal)">
                                      <p:cBhvr>
                                        <p:cTn id="13" dur="500"/>
                                        <p:tgtEl>
                                          <p:spTgt spid="23">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xEl>
                                              <p:pRg st="6" end="6"/>
                                            </p:txEl>
                                          </p:spTgt>
                                        </p:tgtEl>
                                        <p:attrNameLst>
                                          <p:attrName>style.visibility</p:attrName>
                                        </p:attrNameLst>
                                      </p:cBhvr>
                                      <p:to>
                                        <p:strVal val="visible"/>
                                      </p:to>
                                    </p:set>
                                    <p:animEffect transition="in" filter="blinds(horizontal)">
                                      <p:cBhvr>
                                        <p:cTn id="16"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227278"/>
            <a:ext cx="8382000" cy="1143000"/>
          </a:xfrm>
        </p:spPr>
        <p:txBody>
          <a:bodyPr>
            <a:normAutofit/>
          </a:bodyPr>
          <a:lstStyle/>
          <a:p>
            <a:r>
              <a:rPr lang="en-US" dirty="0" smtClean="0"/>
              <a:t>Press with Bending Die &amp; a Cutting Tool</a:t>
            </a:r>
            <a:endParaRPr lang="en-US" dirty="0"/>
          </a:p>
        </p:txBody>
      </p:sp>
      <p:pic>
        <p:nvPicPr>
          <p:cNvPr id="25" name="Picture 5" descr="Power_press_animation#3.gif"/>
          <p:cNvPicPr>
            <a:picLocks noChangeAspect="1"/>
          </p:cNvPicPr>
          <p:nvPr/>
        </p:nvPicPr>
        <p:blipFill>
          <a:blip r:embed="rId3" cstate="print"/>
          <a:srcRect/>
          <a:stretch>
            <a:fillRect/>
          </a:stretch>
        </p:blipFill>
        <p:spPr bwMode="auto">
          <a:xfrm>
            <a:off x="477391" y="2433918"/>
            <a:ext cx="3448061" cy="2731385"/>
          </a:xfrm>
          <a:prstGeom prst="rect">
            <a:avLst/>
          </a:prstGeom>
          <a:noFill/>
          <a:ln w="9525">
            <a:noFill/>
            <a:miter lim="800000"/>
            <a:headEnd/>
            <a:tailEnd/>
          </a:ln>
        </p:spPr>
      </p:pic>
      <p:pic>
        <p:nvPicPr>
          <p:cNvPr id="26" name="Picture 6" descr="Tool.jpg"/>
          <p:cNvPicPr>
            <a:picLocks noChangeAspect="1"/>
          </p:cNvPicPr>
          <p:nvPr/>
        </p:nvPicPr>
        <p:blipFill>
          <a:blip r:embed="rId4" cstate="print"/>
          <a:srcRect/>
          <a:stretch>
            <a:fillRect/>
          </a:stretch>
        </p:blipFill>
        <p:spPr bwMode="auto">
          <a:xfrm>
            <a:off x="4800600" y="2478145"/>
            <a:ext cx="3632398" cy="2771476"/>
          </a:xfrm>
          <a:prstGeom prst="rect">
            <a:avLst/>
          </a:prstGeom>
          <a:noFill/>
          <a:ln w="9525">
            <a:noFill/>
            <a:miter lim="800000"/>
            <a:headEnd/>
            <a:tailEnd/>
          </a:ln>
        </p:spPr>
      </p:pic>
      <p:sp>
        <p:nvSpPr>
          <p:cNvPr id="23" name="TextBox 22"/>
          <p:cNvSpPr txBox="1"/>
          <p:nvPr/>
        </p:nvSpPr>
        <p:spPr>
          <a:xfrm>
            <a:off x="502920" y="994410"/>
            <a:ext cx="184731" cy="400110"/>
          </a:xfrm>
          <a:prstGeom prst="rect">
            <a:avLst/>
          </a:prstGeom>
          <a:noFill/>
        </p:spPr>
        <p:txBody>
          <a:bodyPr wrap="none" rtlCol="0">
            <a:spAutoFit/>
          </a:bodyPr>
          <a:lstStyle/>
          <a:p>
            <a:endParaRPr lang="en-US" dirty="0"/>
          </a:p>
        </p:txBody>
      </p:sp>
    </p:spTree>
  </p:cSld>
  <p:clrMapOvr>
    <a:masterClrMapping/>
  </p:clrMapOvr>
  <p:transition advClick="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69570" y="221291"/>
            <a:ext cx="8382000" cy="601669"/>
          </a:xfrm>
        </p:spPr>
        <p:txBody>
          <a:bodyPr>
            <a:normAutofit fontScale="90000"/>
          </a:bodyPr>
          <a:lstStyle/>
          <a:p>
            <a:r>
              <a:rPr lang="en-US" dirty="0" smtClean="0"/>
              <a:t>Equipment Detail </a:t>
            </a:r>
            <a:endParaRPr lang="en-US" dirty="0"/>
          </a:p>
        </p:txBody>
      </p:sp>
      <p:pic>
        <p:nvPicPr>
          <p:cNvPr id="28" name="Picture 2"/>
          <p:cNvPicPr>
            <a:picLocks noGrp="1" noChangeAspect="1" noChangeArrowheads="1"/>
          </p:cNvPicPr>
          <p:nvPr>
            <p:ph idx="1"/>
          </p:nvPr>
        </p:nvPicPr>
        <p:blipFill>
          <a:blip r:embed="rId3" cstate="print"/>
          <a:srcRect/>
          <a:stretch>
            <a:fillRect/>
          </a:stretch>
        </p:blipFill>
        <p:spPr bwMode="auto">
          <a:xfrm>
            <a:off x="756137" y="914400"/>
            <a:ext cx="7755595" cy="4843463"/>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4" name="Title 2"/>
          <p:cNvSpPr>
            <a:spLocks noGrp="1"/>
          </p:cNvSpPr>
          <p:nvPr>
            <p:ph type="title"/>
          </p:nvPr>
        </p:nvSpPr>
        <p:spPr>
          <a:xfrm>
            <a:off x="369570" y="137161"/>
            <a:ext cx="8382000" cy="628649"/>
          </a:xfrm>
        </p:spPr>
        <p:txBody>
          <a:bodyPr>
            <a:normAutofit fontScale="90000"/>
          </a:bodyPr>
          <a:lstStyle/>
          <a:p>
            <a:r>
              <a:rPr lang="en-US" dirty="0" smtClean="0"/>
              <a:t>Equipment Detail </a:t>
            </a:r>
            <a:endParaRPr lang="en-US" dirty="0"/>
          </a:p>
        </p:txBody>
      </p:sp>
      <p:pic>
        <p:nvPicPr>
          <p:cNvPr id="25" name="Picture 2"/>
          <p:cNvPicPr>
            <a:picLocks noGrp="1" noChangeAspect="1" noChangeArrowheads="1"/>
          </p:cNvPicPr>
          <p:nvPr>
            <p:ph idx="1"/>
          </p:nvPr>
        </p:nvPicPr>
        <p:blipFill>
          <a:blip r:embed="rId3" cstate="print"/>
          <a:srcRect/>
          <a:stretch>
            <a:fillRect/>
          </a:stretch>
        </p:blipFill>
        <p:spPr bwMode="auto">
          <a:xfrm>
            <a:off x="636709" y="800100"/>
            <a:ext cx="8107913" cy="506349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4" name="Title 2"/>
          <p:cNvSpPr>
            <a:spLocks noGrp="1"/>
          </p:cNvSpPr>
          <p:nvPr>
            <p:ph type="title"/>
          </p:nvPr>
        </p:nvSpPr>
        <p:spPr>
          <a:xfrm>
            <a:off x="381000" y="198431"/>
            <a:ext cx="8382000" cy="681679"/>
          </a:xfrm>
        </p:spPr>
        <p:txBody>
          <a:bodyPr/>
          <a:lstStyle/>
          <a:p>
            <a:r>
              <a:rPr lang="en-US" dirty="0" smtClean="0"/>
              <a:t>Equipment Detail </a:t>
            </a:r>
            <a:endParaRPr lang="en-US" dirty="0"/>
          </a:p>
        </p:txBody>
      </p:sp>
      <p:pic>
        <p:nvPicPr>
          <p:cNvPr id="25" name="Picture 2"/>
          <p:cNvPicPr>
            <a:picLocks noGrp="1" noChangeAspect="1" noChangeArrowheads="1"/>
          </p:cNvPicPr>
          <p:nvPr>
            <p:ph idx="1"/>
          </p:nvPr>
        </p:nvPicPr>
        <p:blipFill>
          <a:blip r:embed="rId3" cstate="print"/>
          <a:stretch>
            <a:fillRect/>
          </a:stretch>
        </p:blipFill>
        <p:spPr bwMode="auto">
          <a:xfrm>
            <a:off x="790142" y="982980"/>
            <a:ext cx="7535968" cy="4706303"/>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415290" y="250138"/>
            <a:ext cx="8382000" cy="687122"/>
          </a:xfrm>
        </p:spPr>
        <p:txBody>
          <a:bodyPr/>
          <a:lstStyle/>
          <a:p>
            <a:r>
              <a:rPr lang="en-US" dirty="0" smtClean="0"/>
              <a:t>Equipment Detail </a:t>
            </a:r>
            <a:endParaRPr lang="en-US" dirty="0"/>
          </a:p>
        </p:txBody>
      </p:sp>
      <p:pic>
        <p:nvPicPr>
          <p:cNvPr id="24" name="Picture 2"/>
          <p:cNvPicPr>
            <a:picLocks noGrp="1" noChangeAspect="1" noChangeArrowheads="1"/>
          </p:cNvPicPr>
          <p:nvPr>
            <p:ph idx="1"/>
          </p:nvPr>
        </p:nvPicPr>
        <p:blipFill>
          <a:blip r:embed="rId3" cstate="print"/>
          <a:srcRect/>
          <a:stretch>
            <a:fillRect/>
          </a:stretch>
        </p:blipFill>
        <p:spPr bwMode="auto">
          <a:xfrm>
            <a:off x="265865" y="1028700"/>
            <a:ext cx="8542084" cy="533463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427031"/>
            <a:ext cx="8382000" cy="887419"/>
          </a:xfrm>
        </p:spPr>
        <p:txBody>
          <a:bodyPr/>
          <a:lstStyle/>
          <a:p>
            <a:r>
              <a:rPr lang="en-US" dirty="0" smtClean="0"/>
              <a:t>2007 </a:t>
            </a:r>
            <a:r>
              <a:rPr lang="en-US" dirty="0" err="1" smtClean="0"/>
              <a:t>Mazak</a:t>
            </a:r>
            <a:r>
              <a:rPr lang="en-US" dirty="0" smtClean="0"/>
              <a:t> Hyper Turbo Laser</a:t>
            </a:r>
            <a:endParaRPr lang="en-US" dirty="0"/>
          </a:p>
        </p:txBody>
      </p:sp>
      <p:pic>
        <p:nvPicPr>
          <p:cNvPr id="24" name="Content Placeholder 4" descr="16 Mazak Laser Cutter LC#3.JPG"/>
          <p:cNvPicPr>
            <a:picLocks noGrp="1" noChangeAspect="1"/>
          </p:cNvPicPr>
          <p:nvPr>
            <p:ph idx="1"/>
          </p:nvPr>
        </p:nvPicPr>
        <p:blipFill>
          <a:blip r:embed="rId3" cstate="print"/>
          <a:stretch>
            <a:fillRect/>
          </a:stretch>
        </p:blipFill>
        <p:spPr>
          <a:xfrm>
            <a:off x="725714" y="1738880"/>
            <a:ext cx="3657600" cy="2743200"/>
          </a:xfrm>
        </p:spPr>
      </p:pic>
      <p:sp>
        <p:nvSpPr>
          <p:cNvPr id="25" name="TextBox 24"/>
          <p:cNvSpPr txBox="1"/>
          <p:nvPr/>
        </p:nvSpPr>
        <p:spPr>
          <a:xfrm>
            <a:off x="4682490" y="1775460"/>
            <a:ext cx="4038600" cy="2246769"/>
          </a:xfrm>
          <a:prstGeom prst="rect">
            <a:avLst/>
          </a:prstGeom>
          <a:noFill/>
        </p:spPr>
        <p:txBody>
          <a:bodyPr wrap="square" rtlCol="0">
            <a:spAutoFit/>
          </a:bodyPr>
          <a:lstStyle/>
          <a:p>
            <a:r>
              <a:rPr lang="en-US" dirty="0" smtClean="0">
                <a:solidFill>
                  <a:schemeClr val="tx1"/>
                </a:solidFill>
              </a:rPr>
              <a:t>Historical Cost - $570,000</a:t>
            </a:r>
          </a:p>
          <a:p>
            <a:endParaRPr lang="en-US" dirty="0">
              <a:solidFill>
                <a:schemeClr val="tx1"/>
              </a:solidFill>
            </a:endParaRPr>
          </a:p>
          <a:p>
            <a:r>
              <a:rPr lang="en-US" dirty="0" smtClean="0">
                <a:solidFill>
                  <a:schemeClr val="tx1"/>
                </a:solidFill>
              </a:rPr>
              <a:t>FMV Per Appraisal - $440,000</a:t>
            </a:r>
          </a:p>
          <a:p>
            <a:endParaRPr lang="en-US" dirty="0">
              <a:solidFill>
                <a:schemeClr val="tx1"/>
              </a:solidFill>
            </a:endParaRPr>
          </a:p>
          <a:p>
            <a:r>
              <a:rPr lang="en-US" dirty="0" smtClean="0">
                <a:solidFill>
                  <a:srgbClr val="0070C0"/>
                </a:solidFill>
              </a:rPr>
              <a:t>Gaston County Tax Value </a:t>
            </a:r>
            <a:r>
              <a:rPr lang="en-US" dirty="0" smtClean="0">
                <a:solidFill>
                  <a:schemeClr val="tx1"/>
                </a:solidFill>
              </a:rPr>
              <a:t>- </a:t>
            </a:r>
            <a:r>
              <a:rPr lang="en-US" dirty="0" smtClean="0">
                <a:solidFill>
                  <a:srgbClr val="0070C0"/>
                </a:solidFill>
              </a:rPr>
              <a:t>$467,400</a:t>
            </a:r>
          </a:p>
          <a:p>
            <a:endParaRPr lang="en-US" dirty="0">
              <a:solidFill>
                <a:schemeClr val="tx1"/>
              </a:solidFill>
            </a:endParaRPr>
          </a:p>
          <a:p>
            <a:r>
              <a:rPr lang="en-US" dirty="0" smtClean="0">
                <a:solidFill>
                  <a:schemeClr val="tx1"/>
                </a:solidFill>
              </a:rPr>
              <a:t>Difference = </a:t>
            </a:r>
            <a:r>
              <a:rPr lang="en-US" dirty="0" smtClean="0">
                <a:solidFill>
                  <a:srgbClr val="FF0000"/>
                </a:solidFill>
              </a:rPr>
              <a:t>(6.2%)</a:t>
            </a:r>
            <a:endParaRPr lang="en-US" dirty="0">
              <a:solidFill>
                <a:srgbClr val="FF0000"/>
              </a:solidFill>
            </a:endParaRPr>
          </a:p>
        </p:txBody>
      </p:sp>
    </p:spTree>
  </p:cSld>
  <p:clrMapOvr>
    <a:masterClrMapping/>
  </p:clrMapOvr>
  <p:transition advClick="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p:txBody>
          <a:bodyPr/>
          <a:lstStyle/>
          <a:p>
            <a:r>
              <a:rPr lang="en-US" dirty="0" smtClean="0"/>
              <a:t>2007 Ermak Press Brake</a:t>
            </a:r>
            <a:endParaRPr lang="en-US" dirty="0"/>
          </a:p>
        </p:txBody>
      </p:sp>
      <p:pic>
        <p:nvPicPr>
          <p:cNvPr id="24" name="Content Placeholder 4" descr="6 Ermak Press Brake #3.JPG"/>
          <p:cNvPicPr>
            <a:picLocks noGrp="1" noChangeAspect="1"/>
          </p:cNvPicPr>
          <p:nvPr>
            <p:ph idx="1"/>
          </p:nvPr>
        </p:nvPicPr>
        <p:blipFill>
          <a:blip r:embed="rId3" cstate="print"/>
          <a:stretch>
            <a:fillRect/>
          </a:stretch>
        </p:blipFill>
        <p:spPr>
          <a:xfrm>
            <a:off x="481495" y="1622073"/>
            <a:ext cx="4159085" cy="3119314"/>
          </a:xfrm>
        </p:spPr>
      </p:pic>
      <p:sp>
        <p:nvSpPr>
          <p:cNvPr id="25" name="TextBox 24"/>
          <p:cNvSpPr txBox="1"/>
          <p:nvPr/>
        </p:nvSpPr>
        <p:spPr>
          <a:xfrm>
            <a:off x="5109210" y="2045970"/>
            <a:ext cx="4034790" cy="2246769"/>
          </a:xfrm>
          <a:prstGeom prst="rect">
            <a:avLst/>
          </a:prstGeom>
          <a:noFill/>
        </p:spPr>
        <p:txBody>
          <a:bodyPr wrap="square" rtlCol="0">
            <a:spAutoFit/>
          </a:bodyPr>
          <a:lstStyle/>
          <a:p>
            <a:r>
              <a:rPr lang="en-US" dirty="0" smtClean="0">
                <a:solidFill>
                  <a:schemeClr val="tx1"/>
                </a:solidFill>
              </a:rPr>
              <a:t>Historical Cost - $75,000</a:t>
            </a:r>
          </a:p>
          <a:p>
            <a:endParaRPr lang="en-US" dirty="0">
              <a:solidFill>
                <a:schemeClr val="tx1"/>
              </a:solidFill>
            </a:endParaRPr>
          </a:p>
          <a:p>
            <a:r>
              <a:rPr lang="en-US" dirty="0" smtClean="0">
                <a:solidFill>
                  <a:schemeClr val="tx1"/>
                </a:solidFill>
              </a:rPr>
              <a:t>FMV Per Appraisal - $44,000</a:t>
            </a:r>
          </a:p>
          <a:p>
            <a:endParaRPr lang="en-US" dirty="0">
              <a:solidFill>
                <a:schemeClr val="tx1"/>
              </a:solidFill>
            </a:endParaRPr>
          </a:p>
          <a:p>
            <a:r>
              <a:rPr lang="en-US" dirty="0" smtClean="0">
                <a:solidFill>
                  <a:srgbClr val="0070C0"/>
                </a:solidFill>
              </a:rPr>
              <a:t>Gaston County Tax Value </a:t>
            </a:r>
            <a:r>
              <a:rPr lang="en-US" dirty="0" smtClean="0">
                <a:solidFill>
                  <a:schemeClr val="tx1"/>
                </a:solidFill>
              </a:rPr>
              <a:t>- </a:t>
            </a:r>
            <a:r>
              <a:rPr lang="en-US" dirty="0" smtClean="0">
                <a:solidFill>
                  <a:srgbClr val="0070C0"/>
                </a:solidFill>
              </a:rPr>
              <a:t>$47,250</a:t>
            </a:r>
          </a:p>
          <a:p>
            <a:endParaRPr lang="en-US" dirty="0">
              <a:solidFill>
                <a:schemeClr val="tx1"/>
              </a:solidFill>
            </a:endParaRPr>
          </a:p>
          <a:p>
            <a:r>
              <a:rPr lang="en-US" dirty="0" smtClean="0">
                <a:solidFill>
                  <a:schemeClr val="tx1"/>
                </a:solidFill>
              </a:rPr>
              <a:t>Difference = </a:t>
            </a:r>
            <a:r>
              <a:rPr lang="en-US" dirty="0" smtClean="0">
                <a:solidFill>
                  <a:srgbClr val="FF0000"/>
                </a:solidFill>
              </a:rPr>
              <a:t>(7.4%)</a:t>
            </a:r>
            <a:endParaRPr lang="en-US" dirty="0">
              <a:solidFill>
                <a:srgbClr val="FF0000"/>
              </a:solidFill>
            </a:endParaRPr>
          </a:p>
        </p:txBody>
      </p:sp>
    </p:spTree>
  </p:cSld>
  <p:clrMapOvr>
    <a:masterClrMapping/>
  </p:clrMapOvr>
  <p:transition advClick="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421588"/>
            <a:ext cx="8382000" cy="881432"/>
          </a:xfrm>
        </p:spPr>
        <p:txBody>
          <a:bodyPr/>
          <a:lstStyle/>
          <a:p>
            <a:r>
              <a:rPr lang="en-US" dirty="0" smtClean="0"/>
              <a:t>2004 HAAS Lathe VF-4D Milling Center</a:t>
            </a:r>
            <a:endParaRPr lang="en-US" dirty="0"/>
          </a:p>
        </p:txBody>
      </p:sp>
      <p:pic>
        <p:nvPicPr>
          <p:cNvPr id="24" name="Content Placeholder 4" descr="13 HAAS Lathe.JPG"/>
          <p:cNvPicPr>
            <a:picLocks noGrp="1" noChangeAspect="1"/>
          </p:cNvPicPr>
          <p:nvPr>
            <p:ph idx="1"/>
          </p:nvPr>
        </p:nvPicPr>
        <p:blipFill>
          <a:blip r:embed="rId3" cstate="print"/>
          <a:stretch>
            <a:fillRect/>
          </a:stretch>
        </p:blipFill>
        <p:spPr>
          <a:xfrm>
            <a:off x="620337" y="1508919"/>
            <a:ext cx="3354185" cy="2514600"/>
          </a:xfrm>
        </p:spPr>
      </p:pic>
      <p:sp>
        <p:nvSpPr>
          <p:cNvPr id="25" name="TextBox 24"/>
          <p:cNvSpPr txBox="1"/>
          <p:nvPr/>
        </p:nvSpPr>
        <p:spPr>
          <a:xfrm>
            <a:off x="4434840" y="1626870"/>
            <a:ext cx="4038600" cy="2246769"/>
          </a:xfrm>
          <a:prstGeom prst="rect">
            <a:avLst/>
          </a:prstGeom>
          <a:noFill/>
        </p:spPr>
        <p:txBody>
          <a:bodyPr wrap="square" rtlCol="0">
            <a:spAutoFit/>
          </a:bodyPr>
          <a:lstStyle/>
          <a:p>
            <a:r>
              <a:rPr lang="en-US" dirty="0" smtClean="0">
                <a:solidFill>
                  <a:schemeClr val="tx1"/>
                </a:solidFill>
              </a:rPr>
              <a:t>Historical Cost - $70,095</a:t>
            </a:r>
          </a:p>
          <a:p>
            <a:endParaRPr lang="en-US" dirty="0">
              <a:solidFill>
                <a:schemeClr val="tx1"/>
              </a:solidFill>
            </a:endParaRPr>
          </a:p>
          <a:p>
            <a:r>
              <a:rPr lang="en-US" dirty="0" smtClean="0">
                <a:solidFill>
                  <a:schemeClr val="tx1"/>
                </a:solidFill>
              </a:rPr>
              <a:t>FMV Per Appraisal - $54,000</a:t>
            </a:r>
          </a:p>
          <a:p>
            <a:endParaRPr lang="en-US" dirty="0">
              <a:solidFill>
                <a:schemeClr val="tx1"/>
              </a:solidFill>
            </a:endParaRPr>
          </a:p>
          <a:p>
            <a:r>
              <a:rPr lang="en-US" dirty="0" smtClean="0">
                <a:solidFill>
                  <a:srgbClr val="0070C0"/>
                </a:solidFill>
              </a:rPr>
              <a:t>Gaston County Tax Value </a:t>
            </a:r>
            <a:r>
              <a:rPr lang="en-US" dirty="0" smtClean="0">
                <a:solidFill>
                  <a:schemeClr val="tx1"/>
                </a:solidFill>
              </a:rPr>
              <a:t>- </a:t>
            </a:r>
            <a:r>
              <a:rPr lang="en-US" dirty="0" smtClean="0">
                <a:solidFill>
                  <a:srgbClr val="0070C0"/>
                </a:solidFill>
              </a:rPr>
              <a:t>$17,524</a:t>
            </a:r>
          </a:p>
          <a:p>
            <a:endParaRPr lang="en-US" dirty="0">
              <a:solidFill>
                <a:schemeClr val="tx1"/>
              </a:solidFill>
            </a:endParaRPr>
          </a:p>
          <a:p>
            <a:r>
              <a:rPr lang="en-US" dirty="0" smtClean="0">
                <a:solidFill>
                  <a:schemeClr val="tx1"/>
                </a:solidFill>
              </a:rPr>
              <a:t>Difference = 68%</a:t>
            </a:r>
            <a:endParaRPr lang="en-US" dirty="0">
              <a:solidFill>
                <a:schemeClr val="tx1"/>
              </a:solidFill>
            </a:endParaRPr>
          </a:p>
        </p:txBody>
      </p:sp>
      <p:graphicFrame>
        <p:nvGraphicFramePr>
          <p:cNvPr id="26" name="Table 25"/>
          <p:cNvGraphicFramePr>
            <a:graphicFrameLocks noGrp="1"/>
          </p:cNvGraphicFramePr>
          <p:nvPr/>
        </p:nvGraphicFramePr>
        <p:xfrm>
          <a:off x="594362" y="5120640"/>
          <a:ext cx="8218168" cy="902970"/>
        </p:xfrm>
        <a:graphic>
          <a:graphicData uri="http://schemas.openxmlformats.org/drawingml/2006/table">
            <a:tbl>
              <a:tblPr/>
              <a:tblGrid>
                <a:gridCol w="412381"/>
                <a:gridCol w="980365"/>
                <a:gridCol w="1089224"/>
                <a:gridCol w="943867"/>
                <a:gridCol w="580791"/>
                <a:gridCol w="508433"/>
                <a:gridCol w="798507"/>
                <a:gridCol w="726150"/>
                <a:gridCol w="726150"/>
                <a:gridCol w="726150"/>
                <a:gridCol w="726150"/>
              </a:tblGrid>
              <a:tr h="902970">
                <a:tc>
                  <a:txBody>
                    <a:bodyPr/>
                    <a:lstStyle/>
                    <a:p>
                      <a:pPr marL="0" marR="0">
                        <a:spcBef>
                          <a:spcPts val="0"/>
                        </a:spcBef>
                        <a:spcAft>
                          <a:spcPts val="0"/>
                        </a:spcAft>
                      </a:pPr>
                      <a:r>
                        <a:rPr lang="en-US" sz="1200" dirty="0">
                          <a:latin typeface="Times New Roman"/>
                          <a:ea typeface="Times New Roman"/>
                          <a:cs typeface="Times New Roman"/>
                        </a:rPr>
                        <a:t>3</a:t>
                      </a:r>
                      <a:endParaRPr lang="en-US" sz="9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CNC Mill</a:t>
                      </a:r>
                      <a:endParaRPr lang="en-US" sz="9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HAAS</a:t>
                      </a:r>
                      <a:endParaRPr lang="en-US" sz="9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VF-4D</a:t>
                      </a:r>
                      <a:endParaRPr lang="en-US" sz="9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36942</a:t>
                      </a:r>
                      <a:endParaRPr lang="en-US" sz="9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2004</a:t>
                      </a:r>
                      <a:endParaRPr lang="en-US" sz="9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Good Condition</a:t>
                      </a:r>
                      <a:endParaRPr lang="en-US" sz="9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5</a:t>
                      </a:r>
                      <a:endParaRPr lang="en-US" sz="9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$54,000</a:t>
                      </a:r>
                      <a:endParaRPr lang="en-US" sz="9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$25,000</a:t>
                      </a:r>
                      <a:endParaRPr lang="en-US" sz="9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421588"/>
            <a:ext cx="8382000" cy="801422"/>
          </a:xfrm>
        </p:spPr>
        <p:txBody>
          <a:bodyPr/>
          <a:lstStyle/>
          <a:p>
            <a:r>
              <a:rPr lang="en-US" dirty="0" smtClean="0"/>
              <a:t>Appraisal Notes HAAS VF-4D</a:t>
            </a:r>
            <a:endParaRPr lang="en-US" dirty="0"/>
          </a:p>
        </p:txBody>
      </p:sp>
      <p:pic>
        <p:nvPicPr>
          <p:cNvPr id="27" name="Picture 5"/>
          <p:cNvPicPr>
            <a:picLocks noChangeArrowheads="1"/>
          </p:cNvPicPr>
          <p:nvPr/>
        </p:nvPicPr>
        <p:blipFill>
          <a:blip r:embed="rId3" cstate="print"/>
          <a:srcRect/>
          <a:stretch>
            <a:fillRect/>
          </a:stretch>
        </p:blipFill>
        <p:spPr bwMode="auto">
          <a:xfrm>
            <a:off x="240030" y="1703070"/>
            <a:ext cx="8709660" cy="301752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158698"/>
            <a:ext cx="8382000" cy="572822"/>
          </a:xfrm>
        </p:spPr>
        <p:txBody>
          <a:bodyPr>
            <a:normAutofit fontScale="90000"/>
          </a:bodyPr>
          <a:lstStyle/>
          <a:p>
            <a:r>
              <a:rPr lang="en-US" dirty="0" smtClean="0"/>
              <a:t>M&amp;E Appraisal Data Collection Form</a:t>
            </a:r>
            <a:endParaRPr lang="en-US" dirty="0"/>
          </a:p>
        </p:txBody>
      </p:sp>
      <p:pic>
        <p:nvPicPr>
          <p:cNvPr id="24" name="Picture 3"/>
          <p:cNvPicPr>
            <a:picLocks noChangeArrowheads="1"/>
          </p:cNvPicPr>
          <p:nvPr/>
        </p:nvPicPr>
        <p:blipFill>
          <a:blip r:embed="rId3" cstate="print"/>
          <a:srcRect/>
          <a:stretch>
            <a:fillRect/>
          </a:stretch>
        </p:blipFill>
        <p:spPr bwMode="auto">
          <a:xfrm>
            <a:off x="1805940" y="777240"/>
            <a:ext cx="5692140" cy="5921106"/>
          </a:xfrm>
          <a:prstGeom prst="rect">
            <a:avLst/>
          </a:prstGeom>
          <a:noFill/>
          <a:ln w="9525">
            <a:noFill/>
            <a:miter lim="800000"/>
            <a:headEnd/>
            <a:tailEnd/>
          </a:ln>
          <a:effectLst/>
        </p:spPr>
      </p:pic>
    </p:spTree>
  </p:cSld>
  <p:clrMapOvr>
    <a:masterClrMapping/>
  </p:clrMapOvr>
  <p:transition advClick="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58140" y="148590"/>
            <a:ext cx="8382000" cy="662940"/>
          </a:xfrm>
        </p:spPr>
        <p:txBody>
          <a:bodyPr/>
          <a:lstStyle/>
          <a:p>
            <a:r>
              <a:rPr lang="en-US" dirty="0" smtClean="0"/>
              <a:t>Appraisal Contacts (Partial List)</a:t>
            </a:r>
            <a:endParaRPr lang="en-US" dirty="0"/>
          </a:p>
        </p:txBody>
      </p:sp>
      <p:pic>
        <p:nvPicPr>
          <p:cNvPr id="24" name="Picture 2"/>
          <p:cNvPicPr>
            <a:picLocks noGrp="1" noChangeAspect="1" noChangeArrowheads="1"/>
          </p:cNvPicPr>
          <p:nvPr>
            <p:ph idx="1"/>
          </p:nvPr>
        </p:nvPicPr>
        <p:blipFill>
          <a:blip r:embed="rId3" cstate="print"/>
          <a:srcRect/>
          <a:stretch>
            <a:fillRect/>
          </a:stretch>
        </p:blipFill>
        <p:spPr bwMode="auto">
          <a:xfrm>
            <a:off x="477675" y="796812"/>
            <a:ext cx="7957665" cy="5798467"/>
          </a:xfrm>
          <a:prstGeom prst="rect">
            <a:avLst/>
          </a:prstGeom>
          <a:noFill/>
          <a:ln w="9525">
            <a:noFill/>
            <a:miter lim="800000"/>
            <a:headEnd/>
            <a:tailEnd/>
          </a:ln>
          <a:effectLst/>
        </p:spPr>
      </p:pic>
    </p:spTree>
  </p:cSld>
  <p:clrMapOvr>
    <a:masterClrMapping/>
  </p:clrMapOvr>
  <p:transition advClick="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215848"/>
            <a:ext cx="8382000" cy="629972"/>
          </a:xfrm>
        </p:spPr>
        <p:txBody>
          <a:bodyPr>
            <a:normAutofit fontScale="90000"/>
          </a:bodyPr>
          <a:lstStyle/>
          <a:p>
            <a:r>
              <a:rPr lang="en-US" dirty="0" smtClean="0"/>
              <a:t>Final Value Summary</a:t>
            </a:r>
            <a:endParaRPr lang="en-US" dirty="0"/>
          </a:p>
        </p:txBody>
      </p:sp>
      <p:pic>
        <p:nvPicPr>
          <p:cNvPr id="24" name="Picture 2"/>
          <p:cNvPicPr>
            <a:picLocks noGrp="1" noChangeAspect="1" noChangeArrowheads="1"/>
          </p:cNvPicPr>
          <p:nvPr>
            <p:ph idx="1"/>
          </p:nvPr>
        </p:nvPicPr>
        <p:blipFill>
          <a:blip r:embed="rId3" cstate="print"/>
          <a:srcRect/>
          <a:stretch>
            <a:fillRect/>
          </a:stretch>
        </p:blipFill>
        <p:spPr bwMode="auto">
          <a:xfrm>
            <a:off x="178983" y="868680"/>
            <a:ext cx="8816618" cy="550608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421588"/>
            <a:ext cx="8382000" cy="709982"/>
          </a:xfrm>
        </p:spPr>
        <p:txBody>
          <a:bodyPr/>
          <a:lstStyle/>
          <a:p>
            <a:r>
              <a:rPr lang="en-US" dirty="0" smtClean="0"/>
              <a:t>Value Reconciliation</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48834" y="1314450"/>
            <a:ext cx="8592827" cy="4823817"/>
          </a:xfrm>
          <a:prstGeom prst="rect">
            <a:avLst/>
          </a:prstGeom>
          <a:noFill/>
          <a:ln w="9525">
            <a:noFill/>
            <a:miter lim="800000"/>
            <a:headEnd/>
            <a:tailEnd/>
          </a:ln>
          <a:effectLst/>
        </p:spPr>
      </p:pic>
    </p:spTree>
  </p:cSld>
  <p:clrMapOvr>
    <a:masterClrMapping/>
  </p:clrMapOvr>
  <p:transition advClick="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471715" y="1394092"/>
            <a:ext cx="8229600" cy="797565"/>
          </a:xfrm>
        </p:spPr>
        <p:txBody>
          <a:bodyPr>
            <a:normAutofit/>
          </a:bodyPr>
          <a:lstStyle/>
          <a:p>
            <a:r>
              <a:rPr lang="en-US" dirty="0" smtClean="0">
                <a:solidFill>
                  <a:schemeClr val="bg1"/>
                </a:solidFill>
              </a:rPr>
              <a:t>Seventh Inning Stretch</a:t>
            </a:r>
            <a:endParaRPr lang="en-US" dirty="0">
              <a:solidFill>
                <a:schemeClr val="bg1"/>
              </a:solidFill>
            </a:endParaRPr>
          </a:p>
        </p:txBody>
      </p:sp>
      <p:pic>
        <p:nvPicPr>
          <p:cNvPr id="24" name="Picture 2" descr="C:\Users\Jim\AppData\Local\Microsoft\Windows\Temporary Internet Files\Content.IE5\MHDT8KRM\MC900440548[1].wmf"/>
          <p:cNvPicPr>
            <a:picLocks noGrp="1" noChangeAspect="1" noChangeArrowheads="1"/>
          </p:cNvPicPr>
          <p:nvPr>
            <p:ph idx="4294967295"/>
          </p:nvPr>
        </p:nvPicPr>
        <p:blipFill>
          <a:blip r:embed="rId3" cstate="print"/>
          <a:srcRect/>
          <a:stretch>
            <a:fillRect/>
          </a:stretch>
        </p:blipFill>
        <p:spPr bwMode="auto">
          <a:xfrm>
            <a:off x="4047672" y="2017485"/>
            <a:ext cx="1235610" cy="3151641"/>
          </a:xfrm>
          <a:prstGeom prst="rect">
            <a:avLst/>
          </a:prstGeom>
          <a:noFill/>
          <a:ln>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pic>
        <p:nvPicPr>
          <p:cNvPr id="24" name="Picture 2"/>
          <p:cNvPicPr>
            <a:picLocks noGrp="1" noChangeAspect="1" noChangeArrowheads="1"/>
          </p:cNvPicPr>
          <p:nvPr>
            <p:ph idx="1"/>
          </p:nvPr>
        </p:nvPicPr>
        <p:blipFill>
          <a:blip r:embed="rId3" cstate="print"/>
          <a:srcRect/>
          <a:stretch>
            <a:fillRect/>
          </a:stretch>
        </p:blipFill>
        <p:spPr bwMode="auto">
          <a:xfrm>
            <a:off x="2114369" y="183303"/>
            <a:ext cx="4856290" cy="6342229"/>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pic>
        <p:nvPicPr>
          <p:cNvPr id="24" name="Picture 2"/>
          <p:cNvPicPr>
            <a:picLocks noGrp="1" noChangeAspect="1" noChangeArrowheads="1"/>
          </p:cNvPicPr>
          <p:nvPr>
            <p:ph idx="1"/>
          </p:nvPr>
        </p:nvPicPr>
        <p:blipFill>
          <a:blip r:embed="rId3" cstate="print"/>
          <a:srcRect/>
          <a:stretch>
            <a:fillRect/>
          </a:stretch>
        </p:blipFill>
        <p:spPr bwMode="auto">
          <a:xfrm>
            <a:off x="2196193" y="145140"/>
            <a:ext cx="5029200" cy="6508376"/>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77" y="274268"/>
            <a:ext cx="8382000" cy="1264246"/>
          </a:xfrm>
        </p:spPr>
        <p:txBody>
          <a:bodyPr>
            <a:noAutofit/>
          </a:bodyPr>
          <a:lstStyle/>
          <a:p>
            <a:r>
              <a:rPr lang="en-US" sz="4000" dirty="0" smtClean="0"/>
              <a:t>Making Heads or Tails out of a Machinery &amp; Equipment Appraisal</a:t>
            </a:r>
            <a:endParaRPr lang="en-US" sz="4000" dirty="0"/>
          </a:p>
        </p:txBody>
      </p:sp>
      <p:pic>
        <p:nvPicPr>
          <p:cNvPr id="76804" name="Picture 4" descr="mechanical worm gear turning cog wheel teeth spinning gears"/>
          <p:cNvPicPr>
            <a:picLocks noChangeAspect="1" noChangeArrowheads="1" noCrop="1"/>
          </p:cNvPicPr>
          <p:nvPr/>
        </p:nvPicPr>
        <p:blipFill>
          <a:blip r:embed="rId3" cstate="print"/>
          <a:srcRect/>
          <a:stretch>
            <a:fillRect/>
          </a:stretch>
        </p:blipFill>
        <p:spPr bwMode="auto">
          <a:xfrm>
            <a:off x="2992050" y="3031254"/>
            <a:ext cx="3087805" cy="2409426"/>
          </a:xfrm>
          <a:prstGeom prst="rect">
            <a:avLst/>
          </a:prstGeom>
          <a:noFill/>
        </p:spPr>
      </p:pic>
      <p:pic>
        <p:nvPicPr>
          <p:cNvPr id="76806" name="Picture 6" descr="http://www.jeffreythompson.org/blog/wp-content/uploads/2011/08/InvoluteGearAnimation_MicroMachineShopDotCom.gif"/>
          <p:cNvPicPr>
            <a:picLocks noChangeAspect="1" noChangeArrowheads="1" noCrop="1"/>
          </p:cNvPicPr>
          <p:nvPr/>
        </p:nvPicPr>
        <p:blipFill>
          <a:blip r:embed="rId4" cstate="print"/>
          <a:srcRect/>
          <a:stretch>
            <a:fillRect/>
          </a:stretch>
        </p:blipFill>
        <p:spPr bwMode="auto">
          <a:xfrm>
            <a:off x="6597962" y="4812030"/>
            <a:ext cx="2255753" cy="1691815"/>
          </a:xfrm>
          <a:prstGeom prst="rect">
            <a:avLst/>
          </a:prstGeom>
          <a:noFill/>
        </p:spPr>
      </p:pic>
      <p:pic>
        <p:nvPicPr>
          <p:cNvPr id="76808" name="Picture 8" descr="steel watch gears spinning around"/>
          <p:cNvPicPr>
            <a:picLocks noChangeAspect="1" noChangeArrowheads="1"/>
          </p:cNvPicPr>
          <p:nvPr/>
        </p:nvPicPr>
        <p:blipFill>
          <a:blip r:embed="rId5" cstate="print"/>
          <a:srcRect/>
          <a:stretch>
            <a:fillRect/>
          </a:stretch>
        </p:blipFill>
        <p:spPr bwMode="auto">
          <a:xfrm>
            <a:off x="454930" y="2016578"/>
            <a:ext cx="2253979" cy="1690484"/>
          </a:xfrm>
          <a:prstGeom prst="rect">
            <a:avLst/>
          </a:prstGeom>
          <a:noFill/>
        </p:spPr>
      </p:pic>
    </p:spTree>
  </p:cSld>
  <p:clrMapOvr>
    <a:masterClrMapping/>
  </p:clrMapOvr>
  <p:transition advClick="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188687"/>
            <a:ext cx="8382000" cy="638628"/>
          </a:xfrm>
        </p:spPr>
        <p:txBody>
          <a:bodyPr>
            <a:normAutofit fontScale="90000"/>
          </a:bodyPr>
          <a:lstStyle/>
          <a:p>
            <a:r>
              <a:rPr lang="en-US" dirty="0" smtClean="0"/>
              <a:t>Mass Appraisal Method Trend &amp; Depreciate</a:t>
            </a:r>
            <a:br>
              <a:rPr lang="en-US" dirty="0" smtClean="0"/>
            </a:br>
            <a:endParaRPr lang="en-US" dirty="0"/>
          </a:p>
        </p:txBody>
      </p:sp>
      <p:pic>
        <p:nvPicPr>
          <p:cNvPr id="24" name="Picture 5"/>
          <p:cNvPicPr>
            <a:picLocks noGrp="1" noChangeArrowheads="1"/>
          </p:cNvPicPr>
          <p:nvPr>
            <p:ph idx="1"/>
          </p:nvPr>
        </p:nvPicPr>
        <p:blipFill>
          <a:blip r:embed="rId3" cstate="print"/>
          <a:srcRect/>
          <a:stretch>
            <a:fillRect/>
          </a:stretch>
        </p:blipFill>
        <p:spPr bwMode="auto">
          <a:xfrm>
            <a:off x="1771650" y="765810"/>
            <a:ext cx="5909310" cy="590931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95514" y="232902"/>
            <a:ext cx="8382000" cy="1143000"/>
          </a:xfrm>
        </p:spPr>
        <p:txBody>
          <a:bodyPr>
            <a:normAutofit fontScale="90000"/>
          </a:bodyPr>
          <a:lstStyle/>
          <a:p>
            <a:r>
              <a:rPr lang="en-US" dirty="0" smtClean="0"/>
              <a:t>Making Heads or Tails out of the M&amp;E Appraisal Compared to the Ad Valorem Appraisal</a:t>
            </a:r>
            <a:br>
              <a:rPr lang="en-US" dirty="0" smtClean="0"/>
            </a:br>
            <a:endParaRPr lang="en-US" dirty="0"/>
          </a:p>
        </p:txBody>
      </p:sp>
      <p:pic>
        <p:nvPicPr>
          <p:cNvPr id="24" name="Picture 2"/>
          <p:cNvPicPr>
            <a:picLocks noGrp="1" noChangeArrowheads="1"/>
          </p:cNvPicPr>
          <p:nvPr>
            <p:ph idx="1"/>
          </p:nvPr>
        </p:nvPicPr>
        <p:blipFill>
          <a:blip r:embed="rId3" cstate="print"/>
          <a:srcRect/>
          <a:stretch>
            <a:fillRect/>
          </a:stretch>
        </p:blipFill>
        <p:spPr bwMode="auto">
          <a:xfrm>
            <a:off x="251460" y="1885950"/>
            <a:ext cx="8675370" cy="4160519"/>
          </a:xfrm>
          <a:prstGeom prst="rect">
            <a:avLst/>
          </a:prstGeom>
          <a:noFill/>
          <a:ln w="9525">
            <a:noFill/>
            <a:miter lim="800000"/>
            <a:headEnd/>
            <a:tailEnd/>
          </a:ln>
          <a:effectLst/>
        </p:spPr>
      </p:pic>
    </p:spTree>
  </p:cSld>
  <p:clrMapOvr>
    <a:masterClrMapping/>
  </p:clrMapOvr>
  <p:transition advClick="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174845"/>
            <a:ext cx="8382000" cy="1143000"/>
          </a:xfrm>
        </p:spPr>
        <p:txBody>
          <a:bodyPr>
            <a:normAutofit fontScale="90000"/>
          </a:bodyPr>
          <a:lstStyle/>
          <a:p>
            <a:r>
              <a:rPr lang="en-US" dirty="0" smtClean="0"/>
              <a:t>Nuances Among the Appraisal Method Utilized by the M&amp;E Appraiser vs. the Mass Appraiser</a:t>
            </a:r>
            <a:endParaRPr lang="en-US" dirty="0"/>
          </a:p>
        </p:txBody>
      </p:sp>
      <p:sp>
        <p:nvSpPr>
          <p:cNvPr id="24" name="Content Placeholder 1"/>
          <p:cNvSpPr>
            <a:spLocks noGrp="1"/>
          </p:cNvSpPr>
          <p:nvPr>
            <p:ph idx="1"/>
          </p:nvPr>
        </p:nvSpPr>
        <p:spPr>
          <a:xfrm>
            <a:off x="410029" y="1517410"/>
            <a:ext cx="8382000" cy="4863432"/>
          </a:xfrm>
        </p:spPr>
        <p:txBody>
          <a:bodyPr/>
          <a:lstStyle/>
          <a:p>
            <a:pPr>
              <a:buFont typeface="Wingdings" pitchFamily="2" charset="2"/>
              <a:buChar char="§"/>
            </a:pPr>
            <a:r>
              <a:rPr lang="en-US" sz="2600" dirty="0" smtClean="0"/>
              <a:t>The M&amp;E appraiser often utilizes the market approach</a:t>
            </a:r>
          </a:p>
          <a:p>
            <a:pPr>
              <a:buFont typeface="Wingdings" pitchFamily="2" charset="2"/>
              <a:buChar char="§"/>
            </a:pPr>
            <a:r>
              <a:rPr lang="en-US" sz="2600" dirty="0" smtClean="0"/>
              <a:t>The mass appraiser is prone to exclusively utilize the cost approach</a:t>
            </a:r>
          </a:p>
          <a:p>
            <a:pPr>
              <a:buFont typeface="Wingdings" pitchFamily="2" charset="2"/>
              <a:buChar char="§"/>
            </a:pPr>
            <a:r>
              <a:rPr lang="en-US" sz="2600" dirty="0" smtClean="0"/>
              <a:t>When a cost approach is necessary USPAP SR-7.4 requires the M&amp;E appraiser to calculate the accrued depreciation.  The M&amp;E appraiser must estimate the effective age of the property  </a:t>
            </a:r>
          </a:p>
          <a:p>
            <a:pPr lvl="1"/>
            <a:r>
              <a:rPr lang="en-US" sz="2600" dirty="0" smtClean="0">
                <a:solidFill>
                  <a:schemeClr val="tx1"/>
                </a:solidFill>
              </a:rPr>
              <a:t>Effective age can be greater than, equal to, or less than chronological age</a:t>
            </a:r>
          </a:p>
          <a:p>
            <a:pPr>
              <a:buFont typeface="Wingdings" pitchFamily="2" charset="2"/>
              <a:buChar char="§"/>
            </a:pPr>
            <a:r>
              <a:rPr lang="en-US" sz="2600" dirty="0" smtClean="0"/>
              <a:t>The mass appraisal cost approach utilized in most jurisdictions presume chronological age = effective age.</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linds(horizont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blinds(horizontal)">
                                      <p:cBhvr>
                                        <p:cTn id="17" dur="500"/>
                                        <p:tgtEl>
                                          <p:spTgt spid="24">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
                                            <p:txEl>
                                              <p:pRg st="3" end="3"/>
                                            </p:txEl>
                                          </p:spTgt>
                                        </p:tgtEl>
                                        <p:attrNameLst>
                                          <p:attrName>style.visibility</p:attrName>
                                        </p:attrNameLst>
                                      </p:cBhvr>
                                      <p:to>
                                        <p:strVal val="visible"/>
                                      </p:to>
                                    </p:set>
                                    <p:animEffect transition="in" filter="blinds(horizontal)">
                                      <p:cBhvr>
                                        <p:cTn id="20" dur="500"/>
                                        <p:tgtEl>
                                          <p:spTgt spid="2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animEffect transition="in" filter="blinds(horizontal)">
                                      <p:cBhvr>
                                        <p:cTn id="25"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4" name="Title 2"/>
          <p:cNvSpPr>
            <a:spLocks noGrp="1"/>
          </p:cNvSpPr>
          <p:nvPr>
            <p:ph type="title"/>
          </p:nvPr>
        </p:nvSpPr>
        <p:spPr>
          <a:xfrm>
            <a:off x="381000" y="232903"/>
            <a:ext cx="8382000" cy="1143000"/>
          </a:xfrm>
        </p:spPr>
        <p:txBody>
          <a:bodyPr>
            <a:normAutofit fontScale="90000"/>
          </a:bodyPr>
          <a:lstStyle/>
          <a:p>
            <a:r>
              <a:rPr lang="en-US" dirty="0" smtClean="0"/>
              <a:t>Economic Obsolescence </a:t>
            </a:r>
            <a:br>
              <a:rPr lang="en-US" dirty="0" smtClean="0"/>
            </a:br>
            <a:r>
              <a:rPr lang="en-US" dirty="0" smtClean="0"/>
              <a:t>The Inutility Method</a:t>
            </a:r>
            <a:endParaRPr lang="en-US" dirty="0"/>
          </a:p>
        </p:txBody>
      </p:sp>
      <p:pic>
        <p:nvPicPr>
          <p:cNvPr id="25" name="Picture 4"/>
          <p:cNvPicPr>
            <a:picLocks noGrp="1" noChangeArrowheads="1"/>
          </p:cNvPicPr>
          <p:nvPr>
            <p:ph idx="1"/>
          </p:nvPr>
        </p:nvPicPr>
        <p:blipFill>
          <a:blip r:embed="rId3" cstate="print"/>
          <a:srcRect/>
          <a:stretch>
            <a:fillRect/>
          </a:stretch>
        </p:blipFill>
        <p:spPr bwMode="auto">
          <a:xfrm>
            <a:off x="502920" y="1691640"/>
            <a:ext cx="8241030" cy="2926080"/>
          </a:xfrm>
          <a:prstGeom prst="rect">
            <a:avLst/>
          </a:prstGeom>
          <a:noFill/>
          <a:ln w="9525">
            <a:noFill/>
            <a:miter lim="800000"/>
            <a:headEnd/>
            <a:tailEnd/>
          </a:ln>
          <a:effectLst/>
        </p:spPr>
      </p:pic>
      <p:graphicFrame>
        <p:nvGraphicFramePr>
          <p:cNvPr id="26" name="Table 25"/>
          <p:cNvGraphicFramePr>
            <a:graphicFrameLocks noGrp="1"/>
          </p:cNvGraphicFramePr>
          <p:nvPr/>
        </p:nvGraphicFramePr>
        <p:xfrm>
          <a:off x="990600" y="4880536"/>
          <a:ext cx="7010399" cy="1597556"/>
        </p:xfrm>
        <a:graphic>
          <a:graphicData uri="http://schemas.openxmlformats.org/drawingml/2006/table">
            <a:tbl>
              <a:tblPr/>
              <a:tblGrid>
                <a:gridCol w="1896591"/>
                <a:gridCol w="837758"/>
                <a:gridCol w="855210"/>
                <a:gridCol w="855210"/>
                <a:gridCol w="855210"/>
                <a:gridCol w="855210"/>
                <a:gridCol w="855210"/>
              </a:tblGrid>
              <a:tr h="234268">
                <a:tc>
                  <a:txBody>
                    <a:bodyPr/>
                    <a:lstStyle/>
                    <a:p>
                      <a:pPr algn="r" fontAlgn="b"/>
                      <a:r>
                        <a:rPr lang="en-US" sz="1400" b="1" i="0" u="none" strike="noStrike" dirty="0">
                          <a:solidFill>
                            <a:srgbClr val="000000"/>
                          </a:solidFill>
                          <a:latin typeface="Calibri"/>
                        </a:rPr>
                        <a:t>Inutility formula = </a:t>
                      </a:r>
                    </a:p>
                  </a:txBody>
                  <a:tcPr marL="7557" marR="7557" marT="7557" marB="0" anchor="b">
                    <a:lnL>
                      <a:noFill/>
                    </a:lnL>
                    <a:lnR>
                      <a:noFill/>
                    </a:lnR>
                    <a:lnT>
                      <a:noFill/>
                    </a:lnT>
                    <a:lnB>
                      <a:noFill/>
                    </a:lnB>
                  </a:tcPr>
                </a:tc>
                <a:tc gridSpan="6">
                  <a:txBody>
                    <a:bodyPr/>
                    <a:lstStyle/>
                    <a:p>
                      <a:pPr algn="l" fontAlgn="b"/>
                      <a:r>
                        <a:rPr lang="en-US" sz="1400" b="1" i="0" u="none" strike="noStrike" dirty="0">
                          <a:solidFill>
                            <a:srgbClr val="000000"/>
                          </a:solidFill>
                          <a:latin typeface="Calibri"/>
                        </a:rPr>
                        <a:t>[(Actual Production/Design Capacity)^(scale factor)] X 100</a:t>
                      </a:r>
                    </a:p>
                  </a:txBody>
                  <a:tcPr marL="7557" marR="7557" marT="755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4268">
                <a:tc>
                  <a:txBody>
                    <a:bodyPr/>
                    <a:lstStyle/>
                    <a:p>
                      <a:pPr algn="l" fontAlgn="b"/>
                      <a:endParaRPr lang="en-US" sz="1400" b="1" i="0" u="none" strike="noStrike" dirty="0">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dirty="0">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dirty="0">
                        <a:solidFill>
                          <a:srgbClr val="000000"/>
                        </a:solidFill>
                        <a:latin typeface="Calibri"/>
                      </a:endParaRPr>
                    </a:p>
                  </a:txBody>
                  <a:tcPr marL="7557" marR="7557" marT="7557" marB="0" anchor="b">
                    <a:lnL>
                      <a:noFill/>
                    </a:lnL>
                    <a:lnR>
                      <a:noFill/>
                    </a:lnR>
                    <a:lnT>
                      <a:noFill/>
                    </a:lnT>
                    <a:lnB>
                      <a:noFill/>
                    </a:lnB>
                  </a:tcPr>
                </a:tc>
              </a:tr>
              <a:tr h="234268">
                <a:tc>
                  <a:txBody>
                    <a:bodyPr/>
                    <a:lstStyle/>
                    <a:p>
                      <a:pPr algn="r" fontAlgn="b"/>
                      <a:r>
                        <a:rPr lang="en-US" sz="1400" b="1" i="0" u="none" strike="noStrike">
                          <a:solidFill>
                            <a:srgbClr val="000000"/>
                          </a:solidFill>
                          <a:latin typeface="Calibri"/>
                        </a:rPr>
                        <a:t>Scale Factor:</a:t>
                      </a:r>
                    </a:p>
                  </a:txBody>
                  <a:tcPr marL="7557" marR="7557" marT="7557" marB="0" anchor="b">
                    <a:lnL>
                      <a:noFill/>
                    </a:lnL>
                    <a:lnR>
                      <a:noFill/>
                    </a:lnR>
                    <a:lnT>
                      <a:noFill/>
                    </a:lnT>
                    <a:lnB>
                      <a:noFill/>
                    </a:lnB>
                  </a:tcPr>
                </a:tc>
                <a:tc gridSpan="6">
                  <a:txBody>
                    <a:bodyPr/>
                    <a:lstStyle/>
                    <a:p>
                      <a:pPr algn="l" fontAlgn="b"/>
                      <a:r>
                        <a:rPr lang="en-US" sz="1400" b="1" i="0" u="none" strike="noStrike" dirty="0">
                          <a:solidFill>
                            <a:srgbClr val="000000"/>
                          </a:solidFill>
                          <a:latin typeface="Calibri"/>
                        </a:rPr>
                        <a:t>Studies indicate cost-capacity factors average .6 to .7</a:t>
                      </a:r>
                    </a:p>
                  </a:txBody>
                  <a:tcPr marL="7557" marR="7557" marT="755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4268">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n-US" sz="1400" b="1" i="0" u="none" strike="noStrike">
                        <a:solidFill>
                          <a:srgbClr val="000000"/>
                        </a:solidFill>
                        <a:latin typeface="Calibri"/>
                      </a:endParaRPr>
                    </a:p>
                  </a:txBody>
                  <a:tcPr marL="7557" marR="7557" marT="7557" marB="0" anchor="b">
                    <a:lnL>
                      <a:noFill/>
                    </a:lnL>
                    <a:lnR>
                      <a:noFill/>
                    </a:lnR>
                    <a:lnT>
                      <a:noFill/>
                    </a:lnT>
                    <a:lnB>
                      <a:noFill/>
                    </a:lnB>
                  </a:tcPr>
                </a:tc>
              </a:tr>
              <a:tr h="234268">
                <a:tc>
                  <a:txBody>
                    <a:bodyPr/>
                    <a:lstStyle/>
                    <a:p>
                      <a:pPr algn="r" fontAlgn="b"/>
                      <a:r>
                        <a:rPr lang="en-US" sz="1400" b="1" i="0" u="none" strike="noStrike">
                          <a:solidFill>
                            <a:srgbClr val="000000"/>
                          </a:solidFill>
                          <a:latin typeface="Calibri"/>
                        </a:rPr>
                        <a:t>Note:</a:t>
                      </a:r>
                    </a:p>
                  </a:txBody>
                  <a:tcPr marL="7557" marR="7557" marT="7557" marB="0" anchor="b">
                    <a:lnL>
                      <a:noFill/>
                    </a:lnL>
                    <a:lnR>
                      <a:noFill/>
                    </a:lnR>
                    <a:lnT>
                      <a:noFill/>
                    </a:lnT>
                    <a:lnB>
                      <a:noFill/>
                    </a:lnB>
                  </a:tcPr>
                </a:tc>
                <a:tc rowSpan="2" gridSpan="6">
                  <a:txBody>
                    <a:bodyPr/>
                    <a:lstStyle/>
                    <a:p>
                      <a:pPr algn="l" fontAlgn="t"/>
                      <a:r>
                        <a:rPr lang="en-US" sz="1400" b="1" i="0" u="none" strike="noStrike" dirty="0">
                          <a:solidFill>
                            <a:srgbClr val="000000"/>
                          </a:solidFill>
                          <a:latin typeface="Calibri"/>
                        </a:rPr>
                        <a:t>Design Capacity &lt; Max Capacity.  It is based upon a </a:t>
                      </a:r>
                      <a:r>
                        <a:rPr lang="en-US" sz="1400" b="1" i="0" u="none" strike="noStrike" dirty="0" smtClean="0">
                          <a:solidFill>
                            <a:srgbClr val="000000"/>
                          </a:solidFill>
                          <a:latin typeface="Calibri"/>
                        </a:rPr>
                        <a:t>theoretical </a:t>
                      </a:r>
                      <a:r>
                        <a:rPr lang="en-US" sz="1400" b="1" i="0" u="none" strike="noStrike" dirty="0">
                          <a:solidFill>
                            <a:srgbClr val="000000"/>
                          </a:solidFill>
                          <a:latin typeface="Calibri"/>
                        </a:rPr>
                        <a:t>product mix and often allows for future expansion.</a:t>
                      </a:r>
                    </a:p>
                  </a:txBody>
                  <a:tcPr marL="7557" marR="7557" marT="7557" marB="0">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426216">
                <a:tc>
                  <a:txBody>
                    <a:bodyPr/>
                    <a:lstStyle/>
                    <a:p>
                      <a:pPr algn="l" fontAlgn="b"/>
                      <a:endParaRPr lang="en-US" sz="1400" b="1" i="0" u="none" strike="noStrike" dirty="0">
                        <a:solidFill>
                          <a:srgbClr val="000000"/>
                        </a:solidFill>
                        <a:latin typeface="Calibri"/>
                      </a:endParaRPr>
                    </a:p>
                  </a:txBody>
                  <a:tcPr marL="7557" marR="7557" marT="7557" marB="0" anchor="b">
                    <a:lnL>
                      <a:noFill/>
                    </a:lnL>
                    <a:lnR>
                      <a:noFill/>
                    </a:lnR>
                    <a:lnT>
                      <a:noFill/>
                    </a:lnT>
                    <a:lnB>
                      <a:noFill/>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cSld>
  <p:clrMapOvr>
    <a:masterClrMapping/>
  </p:clrMapOvr>
  <p:transition advClick="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421588"/>
            <a:ext cx="8382000" cy="789992"/>
          </a:xfrm>
        </p:spPr>
        <p:txBody>
          <a:bodyPr/>
          <a:lstStyle/>
          <a:p>
            <a:r>
              <a:rPr lang="en-US" dirty="0" smtClean="0"/>
              <a:t>U.S. Capacity Utilization Rates</a:t>
            </a:r>
            <a:endParaRPr lang="en-US" dirty="0"/>
          </a:p>
        </p:txBody>
      </p:sp>
      <p:sp>
        <p:nvSpPr>
          <p:cNvPr id="24" name="Content Placeholder 5"/>
          <p:cNvSpPr>
            <a:spLocks noGrp="1"/>
          </p:cNvSpPr>
          <p:nvPr>
            <p:ph idx="1"/>
          </p:nvPr>
        </p:nvSpPr>
        <p:spPr>
          <a:xfrm>
            <a:off x="381000" y="1706096"/>
            <a:ext cx="8382000" cy="2751604"/>
          </a:xfrm>
        </p:spPr>
        <p:txBody>
          <a:bodyPr/>
          <a:lstStyle/>
          <a:p>
            <a:pPr>
              <a:buFont typeface="Wingdings" pitchFamily="2" charset="2"/>
              <a:buChar char="§"/>
            </a:pPr>
            <a:r>
              <a:rPr lang="en-US" dirty="0" smtClean="0"/>
              <a:t>U.S. average capacity utilization total industry</a:t>
            </a:r>
          </a:p>
          <a:p>
            <a:pPr lvl="1">
              <a:buNone/>
            </a:pPr>
            <a:r>
              <a:rPr lang="en-US" dirty="0" smtClean="0">
                <a:solidFill>
                  <a:schemeClr val="tx1"/>
                </a:solidFill>
              </a:rPr>
              <a:t>1972-2012 = 80.2%</a:t>
            </a:r>
          </a:p>
          <a:p>
            <a:pPr>
              <a:buNone/>
            </a:pPr>
            <a:endParaRPr lang="en-US" dirty="0" smtClean="0"/>
          </a:p>
          <a:p>
            <a:pPr>
              <a:buFont typeface="Wingdings" pitchFamily="2" charset="2"/>
              <a:buChar char="§"/>
            </a:pPr>
            <a:r>
              <a:rPr lang="en-US" dirty="0" smtClean="0">
                <a:solidFill>
                  <a:schemeClr val="tx1"/>
                </a:solidFill>
              </a:rPr>
              <a:t>Manufacturing average capacity utilization</a:t>
            </a:r>
          </a:p>
          <a:p>
            <a:pPr lvl="1">
              <a:buNone/>
            </a:pPr>
            <a:r>
              <a:rPr lang="en-US" dirty="0" smtClean="0">
                <a:solidFill>
                  <a:schemeClr val="tx1"/>
                </a:solidFill>
              </a:rPr>
              <a:t>1972-2012 = 78.7%</a:t>
            </a:r>
          </a:p>
          <a:p>
            <a:pPr lvl="1"/>
            <a:endParaRPr lang="en-US" dirty="0" smtClean="0">
              <a:solidFill>
                <a:schemeClr val="tx1"/>
              </a:solidFill>
            </a:endParaRPr>
          </a:p>
          <a:p>
            <a:pPr lvl="1">
              <a:buNone/>
            </a:pPr>
            <a:endParaRPr lang="en-US" dirty="0" smtClean="0">
              <a:solidFill>
                <a:schemeClr val="tx1"/>
              </a:solidFill>
            </a:endParaRPr>
          </a:p>
          <a:p>
            <a:pPr lvl="1"/>
            <a:endParaRPr lang="en-US" dirty="0" smtClean="0"/>
          </a:p>
          <a:p>
            <a:pPr lvl="1"/>
            <a:endParaRPr lang="en-US" dirty="0"/>
          </a:p>
        </p:txBody>
      </p:sp>
      <p:sp>
        <p:nvSpPr>
          <p:cNvPr id="25" name="TextBox 24"/>
          <p:cNvSpPr txBox="1"/>
          <p:nvPr/>
        </p:nvSpPr>
        <p:spPr>
          <a:xfrm>
            <a:off x="1676400" y="5867400"/>
            <a:ext cx="6553200" cy="523220"/>
          </a:xfrm>
          <a:prstGeom prst="rect">
            <a:avLst/>
          </a:prstGeom>
          <a:noFill/>
        </p:spPr>
        <p:txBody>
          <a:bodyPr wrap="square" rtlCol="0">
            <a:spAutoFit/>
          </a:bodyPr>
          <a:lstStyle/>
          <a:p>
            <a:r>
              <a:rPr lang="en-US" sz="1400" b="1" dirty="0" smtClean="0">
                <a:solidFill>
                  <a:schemeClr val="tx1"/>
                </a:solidFill>
              </a:rPr>
              <a:t>Source: Board of Governors of the Federal Reserve System</a:t>
            </a:r>
          </a:p>
          <a:p>
            <a:r>
              <a:rPr lang="en-US" sz="1400" b="1" dirty="0" smtClean="0">
                <a:solidFill>
                  <a:schemeClr val="tx1"/>
                </a:solidFill>
              </a:rPr>
              <a:t>Industrial Production and Capacity Utilization – G.17     	       </a:t>
            </a:r>
            <a:r>
              <a:rPr lang="en-US" sz="1000" i="1" dirty="0" smtClean="0">
                <a:solidFill>
                  <a:schemeClr val="tx1"/>
                </a:solidFill>
              </a:rPr>
              <a:t>Release Date  July 16, 2013</a:t>
            </a:r>
            <a:endParaRPr lang="en-US" sz="1000" i="1" dirty="0">
              <a:solidFill>
                <a:schemeClr val="tx1"/>
              </a:soli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blinds(horizontal)">
                                      <p:cBhvr>
                                        <p:cTn id="10" dur="500"/>
                                        <p:tgtEl>
                                          <p:spTgt spid="2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animEffect transition="in" filter="blinds(horizontal)">
                                      <p:cBhvr>
                                        <p:cTn id="15" dur="500"/>
                                        <p:tgtEl>
                                          <p:spTgt spid="24">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xEl>
                                              <p:pRg st="4" end="4"/>
                                            </p:txEl>
                                          </p:spTgt>
                                        </p:tgtEl>
                                        <p:attrNameLst>
                                          <p:attrName>style.visibility</p:attrName>
                                        </p:attrNameLst>
                                      </p:cBhvr>
                                      <p:to>
                                        <p:strVal val="visible"/>
                                      </p:to>
                                    </p:set>
                                    <p:animEffect transition="in" filter="blinds(horizontal)">
                                      <p:cBhvr>
                                        <p:cTn id="18"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a:xfrm>
            <a:off x="381000" y="421588"/>
            <a:ext cx="8382000" cy="732842"/>
          </a:xfrm>
        </p:spPr>
        <p:txBody>
          <a:bodyPr/>
          <a:lstStyle/>
          <a:p>
            <a:r>
              <a:rPr lang="en-US" dirty="0" smtClean="0"/>
              <a:t>Takeaways Obsolescence</a:t>
            </a:r>
            <a:endParaRPr lang="en-US" dirty="0"/>
          </a:p>
        </p:txBody>
      </p:sp>
      <p:sp>
        <p:nvSpPr>
          <p:cNvPr id="23" name="Content Placeholder 22"/>
          <p:cNvSpPr>
            <a:spLocks noGrp="1"/>
          </p:cNvSpPr>
          <p:nvPr>
            <p:ph idx="1"/>
          </p:nvPr>
        </p:nvSpPr>
        <p:spPr>
          <a:xfrm>
            <a:off x="369570" y="1306046"/>
            <a:ext cx="8465820" cy="5266204"/>
          </a:xfrm>
        </p:spPr>
        <p:txBody>
          <a:bodyPr>
            <a:normAutofit fontScale="92500" lnSpcReduction="10000"/>
          </a:bodyPr>
          <a:lstStyle/>
          <a:p>
            <a:pPr lvl="0">
              <a:buFont typeface="Wingdings" pitchFamily="2" charset="2"/>
              <a:buChar char="§"/>
            </a:pPr>
            <a:r>
              <a:rPr lang="en-US" dirty="0" smtClean="0"/>
              <a:t>If the inutility calculation is utilized to quantify economic obsolescence remember to ask questions:</a:t>
            </a:r>
          </a:p>
          <a:p>
            <a:pPr lvl="1"/>
            <a:r>
              <a:rPr lang="en-US" sz="2400" dirty="0" smtClean="0">
                <a:solidFill>
                  <a:schemeClr val="tx1"/>
                </a:solidFill>
              </a:rPr>
              <a:t>Did you Calculate the RCN for the subject M&amp;E?</a:t>
            </a:r>
          </a:p>
          <a:p>
            <a:pPr lvl="1"/>
            <a:r>
              <a:rPr lang="en-US" sz="2400" dirty="0" smtClean="0">
                <a:solidFill>
                  <a:schemeClr val="tx1"/>
                </a:solidFill>
              </a:rPr>
              <a:t>How did you calculate the effective age of the M&amp;E?</a:t>
            </a:r>
          </a:p>
          <a:p>
            <a:pPr lvl="1"/>
            <a:r>
              <a:rPr lang="en-US" sz="2400" dirty="0" smtClean="0">
                <a:solidFill>
                  <a:schemeClr val="tx1"/>
                </a:solidFill>
              </a:rPr>
              <a:t>Did the market approach corroborate the obsolescence?</a:t>
            </a:r>
          </a:p>
          <a:p>
            <a:pPr lvl="2"/>
            <a:r>
              <a:rPr lang="en-US" sz="2000" dirty="0" smtClean="0"/>
              <a:t>Request copies of comps </a:t>
            </a:r>
            <a:endParaRPr lang="en-US" dirty="0" smtClean="0"/>
          </a:p>
          <a:p>
            <a:pPr lvl="0">
              <a:buFont typeface="Wingdings" pitchFamily="2" charset="2"/>
              <a:buChar char="§"/>
            </a:pPr>
            <a:r>
              <a:rPr lang="en-US" dirty="0" smtClean="0"/>
              <a:t>The source documents which depict the plant capacity and the plant utilization </a:t>
            </a:r>
          </a:p>
          <a:p>
            <a:pPr lvl="0">
              <a:buFont typeface="Wingdings" pitchFamily="2" charset="2"/>
              <a:buChar char="§"/>
            </a:pPr>
            <a:r>
              <a:rPr lang="en-US" dirty="0" smtClean="0"/>
              <a:t>Perform your own analysis to determine what are customary utilization rates for the subject Company’s industry</a:t>
            </a:r>
          </a:p>
          <a:p>
            <a:pPr lvl="0">
              <a:buFont typeface="Wingdings" pitchFamily="2" charset="2"/>
              <a:buChar char="§"/>
            </a:pPr>
            <a:r>
              <a:rPr lang="en-US" dirty="0" smtClean="0"/>
              <a:t>Attempt to find comparables to verify the presence of economic or functional obsolescence </a:t>
            </a:r>
          </a:p>
          <a:p>
            <a:pPr>
              <a:buNone/>
            </a:pPr>
            <a:endParaRPr lang="en-US"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linds(horizontal)">
                                      <p:cBhvr>
                                        <p:cTn id="10" dur="500"/>
                                        <p:tgtEl>
                                          <p:spTgt spid="2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linds(horizontal)">
                                      <p:cBhvr>
                                        <p:cTn id="13" dur="500"/>
                                        <p:tgtEl>
                                          <p:spTgt spid="2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blinds(horizontal)">
                                      <p:cBhvr>
                                        <p:cTn id="16" dur="500"/>
                                        <p:tgtEl>
                                          <p:spTgt spid="2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blinds(horizontal)">
                                      <p:cBhvr>
                                        <p:cTn id="19" dur="500"/>
                                        <p:tgtEl>
                                          <p:spTgt spid="2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3">
                                            <p:txEl>
                                              <p:pRg st="5" end="5"/>
                                            </p:txEl>
                                          </p:spTgt>
                                        </p:tgtEl>
                                        <p:attrNameLst>
                                          <p:attrName>style.visibility</p:attrName>
                                        </p:attrNameLst>
                                      </p:cBhvr>
                                      <p:to>
                                        <p:strVal val="visible"/>
                                      </p:to>
                                    </p:set>
                                    <p:animEffect transition="in" filter="blinds(horizontal)">
                                      <p:cBhvr>
                                        <p:cTn id="24" dur="500"/>
                                        <p:tgtEl>
                                          <p:spTgt spid="2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animEffect transition="in" filter="blinds(horizontal)">
                                      <p:cBhvr>
                                        <p:cTn id="29" dur="500"/>
                                        <p:tgtEl>
                                          <p:spTgt spid="2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3">
                                            <p:txEl>
                                              <p:pRg st="7" end="7"/>
                                            </p:txEl>
                                          </p:spTgt>
                                        </p:tgtEl>
                                        <p:attrNameLst>
                                          <p:attrName>style.visibility</p:attrName>
                                        </p:attrNameLst>
                                      </p:cBhvr>
                                      <p:to>
                                        <p:strVal val="visible"/>
                                      </p:to>
                                    </p:set>
                                    <p:animEffect transition="in" filter="blinds(horizontal)">
                                      <p:cBhvr>
                                        <p:cTn id="34" dur="5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p:txBody>
          <a:bodyPr/>
          <a:lstStyle/>
          <a:p>
            <a:r>
              <a:rPr lang="en-US" dirty="0" smtClean="0"/>
              <a:t>Takeaways M&amp;E appraisal</a:t>
            </a:r>
            <a:endParaRPr lang="en-US" dirty="0"/>
          </a:p>
        </p:txBody>
      </p:sp>
      <p:sp>
        <p:nvSpPr>
          <p:cNvPr id="23" name="Content Placeholder 22"/>
          <p:cNvSpPr>
            <a:spLocks noGrp="1"/>
          </p:cNvSpPr>
          <p:nvPr>
            <p:ph idx="1"/>
          </p:nvPr>
        </p:nvSpPr>
        <p:spPr>
          <a:xfrm>
            <a:off x="483870" y="1306046"/>
            <a:ext cx="8382000" cy="4863432"/>
          </a:xfrm>
        </p:spPr>
        <p:txBody>
          <a:bodyPr/>
          <a:lstStyle/>
          <a:p>
            <a:pPr>
              <a:buFont typeface="Wingdings" pitchFamily="2" charset="2"/>
              <a:buChar char="§"/>
            </a:pPr>
            <a:r>
              <a:rPr lang="en-US" sz="2400" dirty="0" smtClean="0"/>
              <a:t>Caveat Utilitor – M&amp;E appraisal is an unregulated industry</a:t>
            </a:r>
          </a:p>
          <a:p>
            <a:pPr lvl="1"/>
            <a:r>
              <a:rPr lang="en-US" sz="2000" dirty="0" smtClean="0">
                <a:solidFill>
                  <a:schemeClr val="tx1"/>
                </a:solidFill>
              </a:rPr>
              <a:t>There are plenty of good M&amp;E appraisers </a:t>
            </a:r>
          </a:p>
          <a:p>
            <a:pPr lvl="1"/>
            <a:r>
              <a:rPr lang="en-US" sz="2000" dirty="0" smtClean="0">
                <a:solidFill>
                  <a:schemeClr val="tx1"/>
                </a:solidFill>
              </a:rPr>
              <a:t>Perform some due diligence to ascertain the validity of the M&amp;E appraisal</a:t>
            </a:r>
          </a:p>
          <a:p>
            <a:pPr>
              <a:buFont typeface="Wingdings" pitchFamily="2" charset="2"/>
              <a:buChar char="§"/>
            </a:pPr>
            <a:r>
              <a:rPr lang="en-US" sz="2400" dirty="0" smtClean="0"/>
              <a:t>To corroborate the veracity of an M&amp;E appraisal ask for these items:</a:t>
            </a:r>
          </a:p>
          <a:p>
            <a:pPr lvl="1"/>
            <a:r>
              <a:rPr lang="en-US" sz="2400" dirty="0" smtClean="0">
                <a:solidFill>
                  <a:schemeClr val="tx1"/>
                </a:solidFill>
              </a:rPr>
              <a:t>Data collection forms or their equivalent</a:t>
            </a:r>
          </a:p>
          <a:p>
            <a:pPr lvl="1"/>
            <a:r>
              <a:rPr lang="en-US" sz="2400" dirty="0" smtClean="0">
                <a:solidFill>
                  <a:schemeClr val="tx1"/>
                </a:solidFill>
              </a:rPr>
              <a:t>Conversation notes and contact information to ascertain the RCN and market approach</a:t>
            </a:r>
          </a:p>
          <a:p>
            <a:pPr lvl="1"/>
            <a:r>
              <a:rPr lang="en-US" sz="2400" dirty="0" smtClean="0">
                <a:solidFill>
                  <a:schemeClr val="tx1"/>
                </a:solidFill>
              </a:rPr>
              <a:t>Ask the appraiser for the contact information of the  expert who gave him/her the tour at the subject company</a:t>
            </a:r>
          </a:p>
          <a:p>
            <a:endParaRPr lang="en-US" dirty="0"/>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linds(horizontal)">
                                      <p:cBhvr>
                                        <p:cTn id="10" dur="500"/>
                                        <p:tgtEl>
                                          <p:spTgt spid="2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linds(horizontal)">
                                      <p:cBhvr>
                                        <p:cTn id="13" dur="500"/>
                                        <p:tgtEl>
                                          <p:spTgt spid="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
                                            <p:txEl>
                                              <p:pRg st="3" end="3"/>
                                            </p:txEl>
                                          </p:spTgt>
                                        </p:tgtEl>
                                        <p:attrNameLst>
                                          <p:attrName>style.visibility</p:attrName>
                                        </p:attrNameLst>
                                      </p:cBhvr>
                                      <p:to>
                                        <p:strVal val="visible"/>
                                      </p:to>
                                    </p:set>
                                    <p:animEffect transition="in" filter="blinds(horizontal)">
                                      <p:cBhvr>
                                        <p:cTn id="18" dur="500"/>
                                        <p:tgtEl>
                                          <p:spTgt spid="2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animEffect transition="in" filter="blinds(horizontal)">
                                      <p:cBhvr>
                                        <p:cTn id="21" dur="500"/>
                                        <p:tgtEl>
                                          <p:spTgt spid="2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3">
                                            <p:txEl>
                                              <p:pRg st="5" end="5"/>
                                            </p:txEl>
                                          </p:spTgt>
                                        </p:tgtEl>
                                        <p:attrNameLst>
                                          <p:attrName>style.visibility</p:attrName>
                                        </p:attrNameLst>
                                      </p:cBhvr>
                                      <p:to>
                                        <p:strVal val="visible"/>
                                      </p:to>
                                    </p:set>
                                    <p:animEffect transition="in" filter="blinds(horizontal)">
                                      <p:cBhvr>
                                        <p:cTn id="24" dur="500"/>
                                        <p:tgtEl>
                                          <p:spTgt spid="2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3">
                                            <p:txEl>
                                              <p:pRg st="6" end="6"/>
                                            </p:txEl>
                                          </p:spTgt>
                                        </p:tgtEl>
                                        <p:attrNameLst>
                                          <p:attrName>style.visibility</p:attrName>
                                        </p:attrNameLst>
                                      </p:cBhvr>
                                      <p:to>
                                        <p:strVal val="visible"/>
                                      </p:to>
                                    </p:set>
                                    <p:animEffect transition="in" filter="blinds(horizontal)">
                                      <p:cBhvr>
                                        <p:cTn id="27"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p:txBody>
          <a:bodyPr/>
          <a:lstStyle/>
          <a:p>
            <a:r>
              <a:rPr lang="en-US" dirty="0" smtClean="0"/>
              <a:t>Discussion &amp; Questions</a:t>
            </a:r>
            <a:endParaRPr lang="en-US" dirty="0"/>
          </a:p>
        </p:txBody>
      </p:sp>
      <p:pic>
        <p:nvPicPr>
          <p:cNvPr id="24" name="Picture 10" descr="C:\Documents and Settings\brookes\Local Settings\Temporary Internet Files\Content.IE5\WHRSG8GJ\MC900295538[1].wmf"/>
          <p:cNvPicPr>
            <a:picLocks noGrp="1" noChangeAspect="1" noChangeArrowheads="1"/>
          </p:cNvPicPr>
          <p:nvPr>
            <p:ph idx="1"/>
          </p:nvPr>
        </p:nvPicPr>
        <p:blipFill>
          <a:blip r:embed="rId3" cstate="print"/>
          <a:srcRect/>
          <a:stretch>
            <a:fillRect/>
          </a:stretch>
        </p:blipFill>
        <p:spPr bwMode="auto">
          <a:xfrm>
            <a:off x="1347863" y="1623060"/>
            <a:ext cx="6825415" cy="4534631"/>
          </a:xfrm>
          <a:noFill/>
          <a:ln>
            <a:miter lim="800000"/>
            <a:headEnd/>
            <a:tailEnd/>
          </a:ln>
        </p:spPr>
      </p:pic>
    </p:spTree>
  </p:cSld>
  <p:clrMapOvr>
    <a:masterClrMapping/>
  </p:clrMapOvr>
  <p:transition advClick="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5"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1"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2"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4"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5"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6"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7"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8"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9"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Title 1"/>
          <p:cNvSpPr txBox="1">
            <a:spLocks/>
          </p:cNvSpPr>
          <p:nvPr/>
        </p:nvSpPr>
        <p:spPr>
          <a:xfrm>
            <a:off x="-76200" y="7010400"/>
            <a:ext cx="91440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0" name="Title 1"/>
          <p:cNvSpPr txBox="1">
            <a:spLocks/>
          </p:cNvSpPr>
          <p:nvPr/>
        </p:nvSpPr>
        <p:spPr>
          <a:xfrm>
            <a:off x="228600" y="7010400"/>
            <a:ext cx="8610600" cy="914400"/>
          </a:xfrm>
          <a:prstGeom prst="rect">
            <a:avLst/>
          </a:prstGeom>
        </p:spPr>
        <p:txBody>
          <a:bodyPr rtlCol="0">
            <a:noAutofit/>
          </a:bodyPr>
          <a:lstStyle/>
          <a:p>
            <a:pPr lvl="0" algn="ctr" eaLnBrk="0" hangingPunct="0">
              <a:lnSpc>
                <a:spcPct val="200000"/>
              </a:lnSpc>
            </a:pPr>
            <a:endParaRPr kumimoji="0" lang="en-US" sz="28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2" name="Title 21"/>
          <p:cNvSpPr>
            <a:spLocks noGrp="1"/>
          </p:cNvSpPr>
          <p:nvPr>
            <p:ph type="title"/>
          </p:nvPr>
        </p:nvSpPr>
        <p:spPr/>
        <p:txBody>
          <a:bodyPr/>
          <a:lstStyle/>
          <a:p>
            <a:r>
              <a:rPr lang="en-US" dirty="0" smtClean="0"/>
              <a:t>The Finish Line!</a:t>
            </a:r>
            <a:endParaRPr lang="en-US" dirty="0"/>
          </a:p>
        </p:txBody>
      </p:sp>
      <p:pic>
        <p:nvPicPr>
          <p:cNvPr id="24" name="Picture 6" descr="C:\Users\brookes\AppData\Local\Microsoft\Windows\Temporary Internet Files\Content.IE5\E5BVNYS6\MC900318982[1].wmf"/>
          <p:cNvPicPr>
            <a:picLocks noGrp="1" noChangeAspect="1" noChangeArrowheads="1"/>
          </p:cNvPicPr>
          <p:nvPr>
            <p:ph idx="1"/>
          </p:nvPr>
        </p:nvPicPr>
        <p:blipFill>
          <a:blip r:embed="rId3" cstate="print"/>
          <a:srcRect/>
          <a:stretch>
            <a:fillRect/>
          </a:stretch>
        </p:blipFill>
        <p:spPr bwMode="auto">
          <a:xfrm>
            <a:off x="1451610" y="1264545"/>
            <a:ext cx="6080760" cy="4813429"/>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down)">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of Subject Appraisal:</a:t>
            </a:r>
            <a:br>
              <a:rPr lang="en-US" dirty="0" smtClean="0"/>
            </a:br>
            <a:r>
              <a:rPr lang="en-US" dirty="0" smtClean="0"/>
              <a:t>Gastonia, North Carolina</a:t>
            </a:r>
            <a:endParaRPr lang="en-US" dirty="0"/>
          </a:p>
        </p:txBody>
      </p:sp>
      <p:pic>
        <p:nvPicPr>
          <p:cNvPr id="4" name="Content Placeholder 4" descr="Map of Southeast.png"/>
          <p:cNvPicPr>
            <a:picLocks noGrp="1" noChangeAspect="1"/>
          </p:cNvPicPr>
          <p:nvPr>
            <p:ph idx="1"/>
          </p:nvPr>
        </p:nvPicPr>
        <p:blipFill>
          <a:blip r:embed="rId3" cstate="print"/>
          <a:stretch>
            <a:fillRect/>
          </a:stretch>
        </p:blipFill>
        <p:spPr>
          <a:xfrm>
            <a:off x="274320" y="1936274"/>
            <a:ext cx="2612866" cy="2612866"/>
          </a:xfrm>
        </p:spPr>
      </p:pic>
      <p:pic>
        <p:nvPicPr>
          <p:cNvPr id="5" name="Picture 4" descr="Map of Charlotte MSA.jpg"/>
          <p:cNvPicPr>
            <a:picLocks noChangeAspect="1"/>
          </p:cNvPicPr>
          <p:nvPr/>
        </p:nvPicPr>
        <p:blipFill>
          <a:blip r:embed="rId4" cstate="print"/>
          <a:stretch>
            <a:fillRect/>
          </a:stretch>
        </p:blipFill>
        <p:spPr>
          <a:xfrm>
            <a:off x="3196590" y="2072640"/>
            <a:ext cx="2484120" cy="2484120"/>
          </a:xfrm>
          <a:prstGeom prst="rect">
            <a:avLst/>
          </a:prstGeom>
        </p:spPr>
      </p:pic>
      <p:pic>
        <p:nvPicPr>
          <p:cNvPr id="6" name="Picture 5" descr="Picture of Downtown Gastonia.jpg"/>
          <p:cNvPicPr>
            <a:picLocks noChangeAspect="1"/>
          </p:cNvPicPr>
          <p:nvPr/>
        </p:nvPicPr>
        <p:blipFill>
          <a:blip r:embed="rId5" cstate="print"/>
          <a:stretch>
            <a:fillRect/>
          </a:stretch>
        </p:blipFill>
        <p:spPr>
          <a:xfrm>
            <a:off x="5975214" y="2103120"/>
            <a:ext cx="3039894" cy="2285999"/>
          </a:xfrm>
          <a:prstGeom prst="rect">
            <a:avLst/>
          </a:prstGeom>
        </p:spPr>
      </p:pic>
    </p:spTree>
  </p:cSld>
  <p:clrMapOvr>
    <a:masterClrMapping/>
  </p:clrMapOvr>
  <p:transition advClick="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r>
              <a:rPr lang="en-US" dirty="0" smtClean="0"/>
              <a:t>Machinery &amp; Equipment Appraisal Basics	</a:t>
            </a:r>
            <a:endParaRPr lang="en-US" dirty="0"/>
          </a:p>
        </p:txBody>
      </p:sp>
      <p:sp>
        <p:nvSpPr>
          <p:cNvPr id="5" name="Content Placeholder 1"/>
          <p:cNvSpPr>
            <a:spLocks noGrp="1"/>
          </p:cNvSpPr>
          <p:nvPr>
            <p:ph idx="1"/>
          </p:nvPr>
        </p:nvSpPr>
        <p:spPr>
          <a:xfrm>
            <a:off x="438150" y="1174329"/>
            <a:ext cx="8382000" cy="4047004"/>
          </a:xfrm>
        </p:spPr>
        <p:txBody>
          <a:bodyPr/>
          <a:lstStyle/>
          <a:p>
            <a:pPr>
              <a:buFont typeface="Wingdings" pitchFamily="2" charset="2"/>
              <a:buChar char="§"/>
            </a:pPr>
            <a:r>
              <a:rPr lang="en-US" dirty="0" smtClean="0"/>
              <a:t>USPAP Standard 7:  Personal Property Appraisal, Development</a:t>
            </a:r>
          </a:p>
          <a:p>
            <a:pPr>
              <a:buNone/>
            </a:pPr>
            <a:endParaRPr lang="en-US" dirty="0" smtClean="0"/>
          </a:p>
          <a:p>
            <a:pPr>
              <a:buFont typeface="Wingdings" pitchFamily="2" charset="2"/>
              <a:buChar char="§"/>
            </a:pPr>
            <a:r>
              <a:rPr lang="en-US" dirty="0" smtClean="0"/>
              <a:t>USPAP Standard 8: Personal Property, Reporting</a:t>
            </a:r>
          </a:p>
          <a:p>
            <a:pPr lvl="1"/>
            <a:r>
              <a:rPr lang="en-US" dirty="0" smtClean="0">
                <a:solidFill>
                  <a:schemeClr val="tx1"/>
                </a:solidFill>
              </a:rPr>
              <a:t>Self contained</a:t>
            </a:r>
          </a:p>
          <a:p>
            <a:pPr lvl="1"/>
            <a:r>
              <a:rPr lang="en-US" dirty="0" smtClean="0">
                <a:solidFill>
                  <a:schemeClr val="tx1"/>
                </a:solidFill>
              </a:rPr>
              <a:t>Summary</a:t>
            </a:r>
          </a:p>
          <a:p>
            <a:pPr lvl="1"/>
            <a:r>
              <a:rPr lang="en-US" dirty="0" smtClean="0">
                <a:solidFill>
                  <a:schemeClr val="tx1"/>
                </a:solidFill>
              </a:rPr>
              <a:t>Restricted use</a:t>
            </a:r>
            <a:endParaRPr lang="en-US" dirty="0">
              <a:solidFill>
                <a:schemeClr val="tx1"/>
              </a:soli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M&amp;E Appraisers</a:t>
            </a:r>
            <a:endParaRPr lang="en-US" dirty="0"/>
          </a:p>
        </p:txBody>
      </p:sp>
      <p:sp>
        <p:nvSpPr>
          <p:cNvPr id="5" name="Content Placeholder 1"/>
          <p:cNvSpPr>
            <a:spLocks noGrp="1"/>
          </p:cNvSpPr>
          <p:nvPr>
            <p:ph idx="1"/>
          </p:nvPr>
        </p:nvSpPr>
        <p:spPr>
          <a:xfrm>
            <a:off x="461010" y="1151469"/>
            <a:ext cx="8382000" cy="4047004"/>
          </a:xfrm>
        </p:spPr>
        <p:txBody>
          <a:bodyPr/>
          <a:lstStyle/>
          <a:p>
            <a:pPr>
              <a:buFont typeface="Wingdings" pitchFamily="2" charset="2"/>
              <a:buChar char="§"/>
            </a:pPr>
            <a:r>
              <a:rPr lang="en-US" dirty="0" smtClean="0"/>
              <a:t>No License required –  Caveat Utilitor  </a:t>
            </a:r>
          </a:p>
          <a:p>
            <a:pPr>
              <a:buFont typeface="Wingdings" pitchFamily="2" charset="2"/>
              <a:buChar char="§"/>
            </a:pPr>
            <a:r>
              <a:rPr lang="en-US" dirty="0" smtClean="0"/>
              <a:t>Machinery &amp; Equipment Designations</a:t>
            </a:r>
          </a:p>
          <a:p>
            <a:pPr lvl="1"/>
            <a:r>
              <a:rPr lang="en-US" dirty="0" smtClean="0">
                <a:solidFill>
                  <a:schemeClr val="tx1"/>
                </a:solidFill>
              </a:rPr>
              <a:t>PPS  - International Association of Assessing Officers</a:t>
            </a:r>
          </a:p>
          <a:p>
            <a:pPr lvl="1"/>
            <a:r>
              <a:rPr lang="en-US" dirty="0" smtClean="0">
                <a:solidFill>
                  <a:schemeClr val="tx1"/>
                </a:solidFill>
              </a:rPr>
              <a:t>ASA, AM – American Society of Appraisers</a:t>
            </a:r>
          </a:p>
          <a:p>
            <a:pPr lvl="1"/>
            <a:r>
              <a:rPr lang="en-US" dirty="0" smtClean="0">
                <a:solidFill>
                  <a:schemeClr val="tx1"/>
                </a:solidFill>
              </a:rPr>
              <a:t>MCMEA, CMEA – NEBB Institute</a:t>
            </a:r>
          </a:p>
          <a:p>
            <a:pPr lvl="1"/>
            <a:r>
              <a:rPr lang="en-US" dirty="0" smtClean="0">
                <a:solidFill>
                  <a:schemeClr val="tx1"/>
                </a:solidFill>
              </a:rPr>
              <a:t>CEA/ AEA - Association of Machinery &amp; Equipment Appraisers</a:t>
            </a:r>
            <a:endParaRPr lang="en-US" dirty="0">
              <a:solidFill>
                <a:schemeClr val="tx1"/>
              </a:soli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427031"/>
            <a:ext cx="8382000" cy="750259"/>
          </a:xfrm>
        </p:spPr>
        <p:txBody>
          <a:bodyPr/>
          <a:lstStyle/>
          <a:p>
            <a:r>
              <a:rPr lang="en-US" dirty="0" smtClean="0"/>
              <a:t> Letter of Transmittal</a:t>
            </a:r>
            <a:endParaRPr lang="en-US" dirty="0"/>
          </a:p>
        </p:txBody>
      </p:sp>
      <p:pic>
        <p:nvPicPr>
          <p:cNvPr id="5" name="Picture 5"/>
          <p:cNvPicPr>
            <a:picLocks noGrp="1" noChangeAspect="1" noChangeArrowheads="1"/>
          </p:cNvPicPr>
          <p:nvPr>
            <p:ph idx="1"/>
          </p:nvPr>
        </p:nvPicPr>
        <p:blipFill>
          <a:blip r:embed="rId3" cstate="print"/>
          <a:srcRect/>
          <a:stretch>
            <a:fillRect/>
          </a:stretch>
        </p:blipFill>
        <p:spPr bwMode="auto">
          <a:xfrm>
            <a:off x="270462" y="1154430"/>
            <a:ext cx="8602075" cy="537210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427031"/>
            <a:ext cx="8382000" cy="715969"/>
          </a:xfrm>
        </p:spPr>
        <p:txBody>
          <a:bodyPr/>
          <a:lstStyle/>
          <a:p>
            <a:r>
              <a:rPr lang="en-US" dirty="0" smtClean="0"/>
              <a:t>Appraisal Contents</a:t>
            </a:r>
            <a:endParaRPr 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273947" y="1062990"/>
            <a:ext cx="8620377" cy="538353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1"/>
            <a:ext cx="8382000" cy="658819"/>
          </a:xfrm>
        </p:spPr>
        <p:txBody>
          <a:bodyPr/>
          <a:lstStyle/>
          <a:p>
            <a:r>
              <a:rPr lang="en-US" dirty="0" smtClean="0"/>
              <a:t>Appraisal Contents (Continued)</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281536" y="1188720"/>
            <a:ext cx="8658508" cy="5407343"/>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theme/theme1.xml><?xml version="1.0" encoding="utf-8"?>
<a:theme xmlns:a="http://schemas.openxmlformats.org/drawingml/2006/main" name="2_Custom Desig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ustom Desig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Custom Desig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8215</TotalTime>
  <Words>807</Words>
  <Application>Microsoft Office PowerPoint</Application>
  <PresentationFormat>On-screen Show (4:3)</PresentationFormat>
  <Paragraphs>158</Paragraphs>
  <Slides>39</Slides>
  <Notes>39</Notes>
  <HiddenSlides>0</HiddenSlides>
  <MMClips>0</MMClip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2_Custom Design</vt:lpstr>
      <vt:lpstr>5_Custom Design</vt:lpstr>
      <vt:lpstr>6_Custom Design</vt:lpstr>
      <vt:lpstr>9_Custom Design</vt:lpstr>
      <vt:lpstr>7_Custom Design</vt:lpstr>
      <vt:lpstr>8_Custom Design</vt:lpstr>
      <vt:lpstr>Slide 1</vt:lpstr>
      <vt:lpstr>Slide 2</vt:lpstr>
      <vt:lpstr>Making Heads or Tails out of a Machinery &amp; Equipment Appraisal</vt:lpstr>
      <vt:lpstr>Location of Subject Appraisal: Gastonia, North Carolina</vt:lpstr>
      <vt:lpstr>Machinery &amp; Equipment Appraisal Basics </vt:lpstr>
      <vt:lpstr>M&amp;E Appraisers</vt:lpstr>
      <vt:lpstr> Letter of Transmittal</vt:lpstr>
      <vt:lpstr>Appraisal Contents</vt:lpstr>
      <vt:lpstr>Appraisal Contents (Continued)</vt:lpstr>
      <vt:lpstr>Scope of Work</vt:lpstr>
      <vt:lpstr>Scope of Work (Continued)</vt:lpstr>
      <vt:lpstr>Caveat Utilitor</vt:lpstr>
      <vt:lpstr>The Subject Machine Shop Equipment</vt:lpstr>
      <vt:lpstr>Press with Bending Die &amp; a Cutting Tool</vt:lpstr>
      <vt:lpstr>Equipment Detail </vt:lpstr>
      <vt:lpstr>Equipment Detail </vt:lpstr>
      <vt:lpstr>Equipment Detail </vt:lpstr>
      <vt:lpstr>Equipment Detail </vt:lpstr>
      <vt:lpstr>2007 Mazak Hyper Turbo Laser</vt:lpstr>
      <vt:lpstr>2007 Ermak Press Brake</vt:lpstr>
      <vt:lpstr>2004 HAAS Lathe VF-4D Milling Center</vt:lpstr>
      <vt:lpstr>Appraisal Notes HAAS VF-4D</vt:lpstr>
      <vt:lpstr>M&amp;E Appraisal Data Collection Form</vt:lpstr>
      <vt:lpstr>Appraisal Contacts (Partial List)</vt:lpstr>
      <vt:lpstr>Final Value Summary</vt:lpstr>
      <vt:lpstr>Value Reconciliation</vt:lpstr>
      <vt:lpstr>Seventh Inning Stretch</vt:lpstr>
      <vt:lpstr>Slide 28</vt:lpstr>
      <vt:lpstr>Slide 29</vt:lpstr>
      <vt:lpstr>Mass Appraisal Method Trend &amp; Depreciate </vt:lpstr>
      <vt:lpstr>Making Heads or Tails out of the M&amp;E Appraisal Compared to the Ad Valorem Appraisal </vt:lpstr>
      <vt:lpstr>Nuances Among the Appraisal Method Utilized by the M&amp;E Appraiser vs. the Mass Appraiser</vt:lpstr>
      <vt:lpstr>Economic Obsolescence  The Inutility Method</vt:lpstr>
      <vt:lpstr>U.S. Capacity Utilization Rates</vt:lpstr>
      <vt:lpstr>Takeaways Obsolescence</vt:lpstr>
      <vt:lpstr>Takeaways M&amp;E appraisal</vt:lpstr>
      <vt:lpstr>Discussion &amp; Questions</vt:lpstr>
      <vt:lpstr>The Finish Line!</vt:lpstr>
      <vt:lpstr>Slide 39</vt:lpstr>
    </vt:vector>
  </TitlesOfParts>
  <Company>IAAO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Chrisb</dc:creator>
  <cp:lastModifiedBy>brookes</cp:lastModifiedBy>
  <cp:revision>795</cp:revision>
  <dcterms:created xsi:type="dcterms:W3CDTF">2005-08-01T18:37:04Z</dcterms:created>
  <dcterms:modified xsi:type="dcterms:W3CDTF">2015-03-09T13:10:48Z</dcterms:modified>
</cp:coreProperties>
</file>