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5" r:id="rId1"/>
  </p:sldMasterIdLst>
  <p:notesMasterIdLst>
    <p:notesMasterId r:id="rId23"/>
  </p:notesMasterIdLst>
  <p:sldIdLst>
    <p:sldId id="256" r:id="rId2"/>
    <p:sldId id="270" r:id="rId3"/>
    <p:sldId id="285" r:id="rId4"/>
    <p:sldId id="271" r:id="rId5"/>
    <p:sldId id="295" r:id="rId6"/>
    <p:sldId id="299" r:id="rId7"/>
    <p:sldId id="300" r:id="rId8"/>
    <p:sldId id="301" r:id="rId9"/>
    <p:sldId id="273" r:id="rId10"/>
    <p:sldId id="284" r:id="rId11"/>
    <p:sldId id="296" r:id="rId12"/>
    <p:sldId id="303" r:id="rId13"/>
    <p:sldId id="302" r:id="rId14"/>
    <p:sldId id="304" r:id="rId15"/>
    <p:sldId id="508" r:id="rId16"/>
    <p:sldId id="305" r:id="rId17"/>
    <p:sldId id="509" r:id="rId18"/>
    <p:sldId id="507" r:id="rId19"/>
    <p:sldId id="292" r:id="rId20"/>
    <p:sldId id="269" r:id="rId21"/>
    <p:sldId id="298" r:id="rId22"/>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38" autoAdjust="0"/>
  </p:normalViewPr>
  <p:slideViewPr>
    <p:cSldViewPr>
      <p:cViewPr varScale="1">
        <p:scale>
          <a:sx n="121" d="100"/>
          <a:sy n="121" d="100"/>
        </p:scale>
        <p:origin x="131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50" d="100"/>
        <a:sy n="150" d="100"/>
      </p:scale>
      <p:origin x="0" y="-395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4D49DFAA-6535-43FF-BE24-51564E5A2D1F}" type="datetimeFigureOut">
              <a:rPr lang="en-US" smtClean="0"/>
              <a:pPr/>
              <a:t>3/23/2022</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93D3F3B1-F70D-4EC3-8CCD-1564666DE762}" type="slidenum">
              <a:rPr lang="en-US" smtClean="0"/>
              <a:pPr/>
              <a:t>‹#›</a:t>
            </a:fld>
            <a:endParaRPr lang="en-US" dirty="0"/>
          </a:p>
        </p:txBody>
      </p:sp>
    </p:spTree>
    <p:extLst>
      <p:ext uri="{BB962C8B-B14F-4D97-AF65-F5344CB8AC3E}">
        <p14:creationId xmlns:p14="http://schemas.microsoft.com/office/powerpoint/2010/main" val="39877400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Tell Todd Greene Story.  A CPA contacted me in September because he and partner were discussing buy/sell agreement. He indicated that it is his understanding that CPA firms generally sell for a multiples of 12 months average revenue between 1 and 1.5.  Do they sell for 1 until you hit a certain revenue level?</a:t>
            </a:r>
          </a:p>
        </p:txBody>
      </p:sp>
      <p:sp>
        <p:nvSpPr>
          <p:cNvPr id="4" name="Slide Number Placeholder 3"/>
          <p:cNvSpPr>
            <a:spLocks noGrp="1"/>
          </p:cNvSpPr>
          <p:nvPr>
            <p:ph type="sldNum" sz="quarter" idx="5"/>
          </p:nvPr>
        </p:nvSpPr>
        <p:spPr/>
        <p:txBody>
          <a:bodyPr/>
          <a:lstStyle/>
          <a:p>
            <a:fld id="{93D3F3B1-F70D-4EC3-8CCD-1564666DE762}" type="slidenum">
              <a:rPr lang="en-US" smtClean="0"/>
              <a:pPr/>
              <a:t>5</a:t>
            </a:fld>
            <a:endParaRPr lang="en-US" dirty="0"/>
          </a:p>
        </p:txBody>
      </p:sp>
    </p:spTree>
    <p:extLst>
      <p:ext uri="{BB962C8B-B14F-4D97-AF65-F5344CB8AC3E}">
        <p14:creationId xmlns:p14="http://schemas.microsoft.com/office/powerpoint/2010/main" val="6364970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baseline="0" dirty="0">
                <a:solidFill>
                  <a:srgbClr val="000000"/>
                </a:solidFill>
                <a:latin typeface="Warnock Pro"/>
              </a:rPr>
              <a:t>Value of 100% interest $1,770,000 pro rata value of 25% interest $442,500</a:t>
            </a:r>
          </a:p>
          <a:p>
            <a:r>
              <a:rPr lang="en-US" sz="1800" b="0" i="0" u="none" strike="noStrike" baseline="0" dirty="0">
                <a:solidFill>
                  <a:srgbClr val="000000"/>
                </a:solidFill>
                <a:latin typeface="Warnock Pro"/>
              </a:rPr>
              <a:t>DLOC = 15%</a:t>
            </a:r>
          </a:p>
          <a:p>
            <a:r>
              <a:rPr lang="en-US" sz="1800" b="0" i="0" u="none" strike="noStrike" baseline="0" dirty="0">
                <a:solidFill>
                  <a:srgbClr val="000000"/>
                </a:solidFill>
                <a:latin typeface="Warnock Pro"/>
              </a:rPr>
              <a:t>DLOM = 24%</a:t>
            </a:r>
          </a:p>
          <a:p>
            <a:r>
              <a:rPr lang="en-US" sz="1800" b="0" i="0" u="none" strike="noStrike" baseline="0" dirty="0">
                <a:solidFill>
                  <a:srgbClr val="000000"/>
                </a:solidFill>
                <a:latin typeface="Warnock Pro"/>
              </a:rPr>
              <a:t>Total Discounts = 35.4%</a:t>
            </a:r>
          </a:p>
          <a:p>
            <a:r>
              <a:rPr lang="en-US" sz="1800" b="0" i="0" u="none" strike="noStrike" baseline="0" dirty="0">
                <a:solidFill>
                  <a:srgbClr val="000000"/>
                </a:solidFill>
                <a:latin typeface="Warnock Pro"/>
              </a:rPr>
              <a:t>IRR with no distributions 3.18%</a:t>
            </a:r>
          </a:p>
          <a:p>
            <a:r>
              <a:rPr lang="en-US" sz="1800" b="0" i="0" u="none" strike="noStrike" baseline="0" dirty="0">
                <a:solidFill>
                  <a:srgbClr val="000000"/>
                </a:solidFill>
                <a:latin typeface="Warnock Pro"/>
              </a:rPr>
              <a:t>IRR with distributions at proportionate value of $442,500 = 9.04%</a:t>
            </a:r>
          </a:p>
        </p:txBody>
      </p:sp>
      <p:sp>
        <p:nvSpPr>
          <p:cNvPr id="4" name="Slide Number Placeholder 3"/>
          <p:cNvSpPr>
            <a:spLocks noGrp="1"/>
          </p:cNvSpPr>
          <p:nvPr>
            <p:ph type="sldNum" sz="quarter" idx="10"/>
          </p:nvPr>
        </p:nvSpPr>
        <p:spPr/>
        <p:txBody>
          <a:bodyPr/>
          <a:lstStyle/>
          <a:p>
            <a:fld id="{93D3F3B1-F70D-4EC3-8CCD-1564666DE762}" type="slidenum">
              <a:rPr lang="en-US" smtClean="0"/>
              <a:pPr/>
              <a:t>16</a:t>
            </a:fld>
            <a:endParaRPr lang="en-US" dirty="0"/>
          </a:p>
        </p:txBody>
      </p:sp>
    </p:spTree>
    <p:extLst>
      <p:ext uri="{BB962C8B-B14F-4D97-AF65-F5344CB8AC3E}">
        <p14:creationId xmlns:p14="http://schemas.microsoft.com/office/powerpoint/2010/main" val="2787295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baseline="0" dirty="0">
                <a:solidFill>
                  <a:srgbClr val="000000"/>
                </a:solidFill>
                <a:latin typeface="Warnock Pro"/>
              </a:rPr>
              <a:t>Value of 100% interest $1,770,000 pro rata value of 25% interest $442,500</a:t>
            </a:r>
          </a:p>
          <a:p>
            <a:r>
              <a:rPr lang="en-US" sz="1800" b="0" i="0" u="none" strike="noStrike" baseline="0" dirty="0">
                <a:solidFill>
                  <a:srgbClr val="000000"/>
                </a:solidFill>
                <a:latin typeface="Warnock Pro"/>
              </a:rPr>
              <a:t>DLOC = 15%</a:t>
            </a:r>
          </a:p>
          <a:p>
            <a:r>
              <a:rPr lang="en-US" sz="1800" b="0" i="0" u="none" strike="noStrike" baseline="0" dirty="0">
                <a:solidFill>
                  <a:srgbClr val="000000"/>
                </a:solidFill>
                <a:latin typeface="Warnock Pro"/>
              </a:rPr>
              <a:t>DLOM = 24%</a:t>
            </a:r>
          </a:p>
          <a:p>
            <a:r>
              <a:rPr lang="en-US" sz="1800" b="0" i="0" u="none" strike="noStrike" baseline="0" dirty="0">
                <a:solidFill>
                  <a:srgbClr val="000000"/>
                </a:solidFill>
                <a:latin typeface="Warnock Pro"/>
              </a:rPr>
              <a:t>Total Discounts = 35.4%</a:t>
            </a:r>
          </a:p>
          <a:p>
            <a:r>
              <a:rPr lang="en-US" sz="1800" b="0" i="0" u="none" strike="noStrike" baseline="0" dirty="0">
                <a:solidFill>
                  <a:srgbClr val="000000"/>
                </a:solidFill>
                <a:latin typeface="Warnock Pro"/>
              </a:rPr>
              <a:t>IRR with no distributions 3.18%</a:t>
            </a:r>
          </a:p>
          <a:p>
            <a:r>
              <a:rPr lang="en-US" sz="1800" b="0" i="0" u="none" strike="noStrike" baseline="0" dirty="0">
                <a:solidFill>
                  <a:srgbClr val="000000"/>
                </a:solidFill>
                <a:latin typeface="Warnock Pro"/>
              </a:rPr>
              <a:t>IRR with distributions at proportionate value of $442,500 = 9.04%</a:t>
            </a:r>
          </a:p>
        </p:txBody>
      </p:sp>
      <p:sp>
        <p:nvSpPr>
          <p:cNvPr id="4" name="Slide Number Placeholder 3"/>
          <p:cNvSpPr>
            <a:spLocks noGrp="1"/>
          </p:cNvSpPr>
          <p:nvPr>
            <p:ph type="sldNum" sz="quarter" idx="10"/>
          </p:nvPr>
        </p:nvSpPr>
        <p:spPr/>
        <p:txBody>
          <a:bodyPr/>
          <a:lstStyle/>
          <a:p>
            <a:fld id="{93D3F3B1-F70D-4EC3-8CCD-1564666DE762}" type="slidenum">
              <a:rPr lang="en-US" smtClean="0"/>
              <a:pPr/>
              <a:t>17</a:t>
            </a:fld>
            <a:endParaRPr lang="en-US" dirty="0"/>
          </a:p>
        </p:txBody>
      </p:sp>
    </p:spTree>
    <p:extLst>
      <p:ext uri="{BB962C8B-B14F-4D97-AF65-F5344CB8AC3E}">
        <p14:creationId xmlns:p14="http://schemas.microsoft.com/office/powerpoint/2010/main" val="39263588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Rot="1" noChangeAspect="1" noChangeArrowheads="1" noTextEdit="1"/>
          </p:cNvSpPr>
          <p:nvPr>
            <p:ph type="sldImg"/>
          </p:nvPr>
        </p:nvSpPr>
        <p:spPr>
          <a:ln/>
        </p:spPr>
      </p:sp>
      <p:sp>
        <p:nvSpPr>
          <p:cNvPr id="97283" name="Rectangle 3"/>
          <p:cNvSpPr>
            <a:spLocks noGrp="1" noChangeArrowheads="1"/>
          </p:cNvSpPr>
          <p:nvPr>
            <p:ph type="body" idx="1"/>
          </p:nvPr>
        </p:nvSpPr>
        <p:spPr>
          <a:noFill/>
          <a:ln/>
        </p:spPr>
        <p:txBody>
          <a:bodyPr/>
          <a:lstStyle/>
          <a:p>
            <a:endParaRPr lang="en-US" dirty="0"/>
          </a:p>
        </p:txBody>
      </p:sp>
      <p:sp>
        <p:nvSpPr>
          <p:cNvPr id="97284" name="Footer Placeholder 3"/>
          <p:cNvSpPr>
            <a:spLocks noGrp="1"/>
          </p:cNvSpPr>
          <p:nvPr>
            <p:ph type="ftr" sz="quarter" idx="4"/>
          </p:nvPr>
        </p:nvSpPr>
        <p:spPr>
          <a:noFill/>
        </p:spPr>
        <p:txBody>
          <a:bodyPr/>
          <a:lstStyle/>
          <a:p>
            <a:r>
              <a:rPr lang="en-US" dirty="0"/>
              <a:t>=page#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Tell Todd Greene Story.  A CPA contacted me in September because he and partner were discussing buy/sell agreement. He indicated that it is his understanding that CPA firms generally sell for a multiples of 12 months average revenue between 1 and 1.5.  Do they sell for 1 until you hit a certain revenue level?</a:t>
            </a:r>
          </a:p>
        </p:txBody>
      </p:sp>
      <p:sp>
        <p:nvSpPr>
          <p:cNvPr id="4" name="Slide Number Placeholder 3"/>
          <p:cNvSpPr>
            <a:spLocks noGrp="1"/>
          </p:cNvSpPr>
          <p:nvPr>
            <p:ph type="sldNum" sz="quarter" idx="5"/>
          </p:nvPr>
        </p:nvSpPr>
        <p:spPr/>
        <p:txBody>
          <a:bodyPr/>
          <a:lstStyle/>
          <a:p>
            <a:fld id="{93D3F3B1-F70D-4EC3-8CCD-1564666DE762}" type="slidenum">
              <a:rPr lang="en-US" smtClean="0"/>
              <a:pPr/>
              <a:t>6</a:t>
            </a:fld>
            <a:endParaRPr lang="en-US" dirty="0"/>
          </a:p>
        </p:txBody>
      </p:sp>
    </p:spTree>
    <p:extLst>
      <p:ext uri="{BB962C8B-B14F-4D97-AF65-F5344CB8AC3E}">
        <p14:creationId xmlns:p14="http://schemas.microsoft.com/office/powerpoint/2010/main" val="9020472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Calculation engagement results in a calculated value.  There are 3 approaches to value a business: asset, income, and market.  A calculation engagement can be appropriate for buy/sell deliberations, strategic planning, mediation, etc.  Example: a software company with very little tangible assets wants to know the value of her business for a potential sell side scenario.  The asset approach is likely to be irrelevant.  It is agreed the valuator will use the income and market approaches to calculate the value.  Valuation engagement results in a conclusion of value report.  A conclusion of value is required for the IRS, adversarial litigation matters, 409A, Form 5500 Schedule E</a:t>
            </a:r>
          </a:p>
        </p:txBody>
      </p:sp>
      <p:sp>
        <p:nvSpPr>
          <p:cNvPr id="4" name="Slide Number Placeholder 3"/>
          <p:cNvSpPr>
            <a:spLocks noGrp="1"/>
          </p:cNvSpPr>
          <p:nvPr>
            <p:ph type="sldNum" sz="quarter" idx="5"/>
          </p:nvPr>
        </p:nvSpPr>
        <p:spPr/>
        <p:txBody>
          <a:bodyPr/>
          <a:lstStyle/>
          <a:p>
            <a:fld id="{93D3F3B1-F70D-4EC3-8CCD-1564666DE762}" type="slidenum">
              <a:rPr lang="en-US" smtClean="0"/>
              <a:pPr/>
              <a:t>9</a:t>
            </a:fld>
            <a:endParaRPr lang="en-US" dirty="0"/>
          </a:p>
        </p:txBody>
      </p:sp>
    </p:spTree>
    <p:extLst>
      <p:ext uri="{BB962C8B-B14F-4D97-AF65-F5344CB8AC3E}">
        <p14:creationId xmlns:p14="http://schemas.microsoft.com/office/powerpoint/2010/main" val="39120533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Business Valuation is the key component to the analysis of any loan application for a change in ownership. </a:t>
            </a:r>
          </a:p>
        </p:txBody>
      </p:sp>
      <p:sp>
        <p:nvSpPr>
          <p:cNvPr id="4" name="Slide Number Placeholder 3"/>
          <p:cNvSpPr>
            <a:spLocks noGrp="1"/>
          </p:cNvSpPr>
          <p:nvPr>
            <p:ph type="sldNum" sz="quarter" idx="10"/>
          </p:nvPr>
        </p:nvSpPr>
        <p:spPr/>
        <p:txBody>
          <a:bodyPr/>
          <a:lstStyle/>
          <a:p>
            <a:fld id="{93D3F3B1-F70D-4EC3-8CCD-1564666DE762}" type="slidenum">
              <a:rPr lang="en-US" smtClean="0"/>
              <a:pPr/>
              <a:t>10</a:t>
            </a:fld>
            <a:endParaRPr lang="en-US" dirty="0"/>
          </a:p>
        </p:txBody>
      </p:sp>
    </p:spTree>
    <p:extLst>
      <p:ext uri="{BB962C8B-B14F-4D97-AF65-F5344CB8AC3E}">
        <p14:creationId xmlns:p14="http://schemas.microsoft.com/office/powerpoint/2010/main" val="4158567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sz="1800" b="0" i="0" u="none" strike="noStrike" baseline="0" dirty="0">
              <a:solidFill>
                <a:srgbClr val="000000"/>
              </a:solidFill>
              <a:latin typeface="Warnock Pro"/>
            </a:endParaRPr>
          </a:p>
          <a:p>
            <a:r>
              <a:rPr lang="en-US" sz="1800" b="0" i="0" u="none" strike="noStrike" baseline="0" dirty="0">
                <a:solidFill>
                  <a:srgbClr val="000000"/>
                </a:solidFill>
                <a:latin typeface="Warnock Pro"/>
              </a:rPr>
              <a:t>To calculate net value, the trial judge finds the fair market value of an asset and reduces it by the value of any encumbrances on that asset. [</a:t>
            </a:r>
            <a:r>
              <a:rPr lang="en-US" sz="1800" b="0" i="1" u="none" strike="noStrike" baseline="0" dirty="0">
                <a:solidFill>
                  <a:srgbClr val="000000"/>
                </a:solidFill>
                <a:latin typeface="Warnock Pro"/>
              </a:rPr>
              <a:t>Hill v. Hill, </a:t>
            </a:r>
            <a:r>
              <a:rPr lang="en-US" sz="1800" b="0" i="0" u="none" strike="noStrike" baseline="0" dirty="0">
                <a:solidFill>
                  <a:srgbClr val="000000"/>
                </a:solidFill>
                <a:latin typeface="Warnock Pro"/>
              </a:rPr>
              <a:t>229 N.C. App. 511, 529, 748 S.E.2d 352, 364 (2013) (citations omitted but opinion noted an “abundance of case law” </a:t>
            </a:r>
          </a:p>
          <a:p>
            <a:endParaRPr lang="en-US" sz="1800" b="0" i="0" u="none" strike="noStrike" baseline="0" dirty="0">
              <a:solidFill>
                <a:srgbClr val="000000"/>
              </a:solidFill>
              <a:latin typeface="Warnock Pro"/>
            </a:endParaRPr>
          </a:p>
          <a:p>
            <a:pPr algn="l"/>
            <a:endParaRPr lang="en-US" sz="1800" b="0" i="0" u="none" strike="noStrike" baseline="0" dirty="0">
              <a:solidFill>
                <a:srgbClr val="000000"/>
              </a:solidFill>
              <a:latin typeface="Warnock Pro"/>
            </a:endParaRPr>
          </a:p>
          <a:p>
            <a:r>
              <a:rPr lang="en-US" sz="1800" b="0" i="0" u="none" strike="noStrike" baseline="0" dirty="0">
                <a:solidFill>
                  <a:srgbClr val="000000"/>
                </a:solidFill>
                <a:latin typeface="Warnock Pro"/>
              </a:rPr>
              <a:t>IRS Revenue Ruling 59-60 [Rev. Rul. 59-60, 1959-1 C.B. 237.] identifies eight factors as fundamental in valuing the stock of a closely held corporation: a. “The nature of the business and the history of the enterprise from its inception;” </a:t>
            </a:r>
          </a:p>
          <a:p>
            <a:r>
              <a:rPr lang="en-US" sz="1800" b="0" i="0" u="none" strike="noStrike" baseline="0" dirty="0">
                <a:solidFill>
                  <a:srgbClr val="000000"/>
                </a:solidFill>
                <a:latin typeface="Warnock Pro"/>
              </a:rPr>
              <a:t>b. “The economic outlook in general and the condition and outlook of the specific industry in particular;” </a:t>
            </a:r>
          </a:p>
          <a:p>
            <a:r>
              <a:rPr lang="en-US" sz="1800" b="0" i="0" u="none" strike="noStrike" baseline="0" dirty="0">
                <a:solidFill>
                  <a:srgbClr val="000000"/>
                </a:solidFill>
                <a:latin typeface="Warnock Pro"/>
              </a:rPr>
              <a:t>c. “The book value of the stock and the financial condition of the business;” </a:t>
            </a:r>
          </a:p>
          <a:p>
            <a:r>
              <a:rPr lang="en-US" sz="1800" b="0" i="0" u="none" strike="noStrike" baseline="0" dirty="0">
                <a:solidFill>
                  <a:srgbClr val="000000"/>
                </a:solidFill>
                <a:latin typeface="Warnock Pro"/>
              </a:rPr>
              <a:t>d. “The earning capacity of the company;” </a:t>
            </a:r>
          </a:p>
          <a:p>
            <a:r>
              <a:rPr lang="en-US" sz="1800" b="0" i="0" u="none" strike="noStrike" baseline="0" dirty="0">
                <a:solidFill>
                  <a:srgbClr val="000000"/>
                </a:solidFill>
                <a:latin typeface="Warnock Pro"/>
              </a:rPr>
              <a:t>e. “The dividend-paying capacity;” </a:t>
            </a:r>
          </a:p>
          <a:p>
            <a:r>
              <a:rPr lang="en-US" sz="1800" b="0" i="0" u="none" strike="noStrike" baseline="0" dirty="0">
                <a:solidFill>
                  <a:srgbClr val="000000"/>
                </a:solidFill>
                <a:latin typeface="Warnock Pro"/>
              </a:rPr>
              <a:t>f. “Whether or not the enterprise has goodwill or other intangible value;” </a:t>
            </a:r>
          </a:p>
          <a:p>
            <a:r>
              <a:rPr lang="en-US" sz="1800" b="0" i="0" u="none" strike="noStrike" baseline="0" dirty="0">
                <a:solidFill>
                  <a:srgbClr val="000000"/>
                </a:solidFill>
                <a:latin typeface="Warnock Pro"/>
              </a:rPr>
              <a:t>g. “Sales of the stock and the size of the block of stock to be valued;” and </a:t>
            </a:r>
          </a:p>
          <a:p>
            <a:r>
              <a:rPr lang="en-US" sz="1800" b="0" i="0" u="none" strike="noStrike" baseline="0" dirty="0">
                <a:solidFill>
                  <a:srgbClr val="000000"/>
                </a:solidFill>
                <a:latin typeface="Warnock Pro"/>
              </a:rPr>
              <a:t>h. “The market price of stocks of corporations engaged in the same or a similar line of business having their stocks actively traded in a free and open market, either on an exchange or over-the-counter.” [Rev. Rul. 59-60, 1959-1 C.B. 237, § 4.01.] </a:t>
            </a:r>
          </a:p>
          <a:p>
            <a:endParaRPr lang="en-US" sz="1800" b="0" i="0" u="none" strike="noStrike" baseline="0" dirty="0">
              <a:solidFill>
                <a:srgbClr val="000000"/>
              </a:solidFill>
              <a:latin typeface="Warnock Pro"/>
            </a:endParaRPr>
          </a:p>
          <a:p>
            <a:endParaRPr lang="en-US" sz="1800" b="0" i="0" u="none" strike="noStrike" baseline="0" dirty="0">
              <a:solidFill>
                <a:srgbClr val="000000"/>
              </a:solidFill>
              <a:latin typeface="Warnock Pro"/>
            </a:endParaRPr>
          </a:p>
          <a:p>
            <a:endParaRPr lang="en-US" sz="1800" b="0" i="0" u="none" strike="noStrike" baseline="0" dirty="0">
              <a:solidFill>
                <a:srgbClr val="000000"/>
              </a:solidFill>
              <a:latin typeface="Warnock Pro"/>
            </a:endParaRPr>
          </a:p>
          <a:p>
            <a:endParaRPr lang="en-US" sz="1800" b="0" i="0" u="none" strike="noStrike" baseline="0" dirty="0">
              <a:solidFill>
                <a:srgbClr val="000000"/>
              </a:solidFill>
              <a:latin typeface="Warnock Pro"/>
            </a:endParaRPr>
          </a:p>
          <a:p>
            <a:endParaRPr lang="en-US" dirty="0"/>
          </a:p>
        </p:txBody>
      </p:sp>
      <p:sp>
        <p:nvSpPr>
          <p:cNvPr id="4" name="Slide Number Placeholder 3"/>
          <p:cNvSpPr>
            <a:spLocks noGrp="1"/>
          </p:cNvSpPr>
          <p:nvPr>
            <p:ph type="sldNum" sz="quarter" idx="10"/>
          </p:nvPr>
        </p:nvSpPr>
        <p:spPr/>
        <p:txBody>
          <a:bodyPr/>
          <a:lstStyle/>
          <a:p>
            <a:fld id="{93D3F3B1-F70D-4EC3-8CCD-1564666DE762}" type="slidenum">
              <a:rPr lang="en-US" smtClean="0"/>
              <a:pPr/>
              <a:t>11</a:t>
            </a:fld>
            <a:endParaRPr lang="en-US" dirty="0"/>
          </a:p>
        </p:txBody>
      </p:sp>
    </p:spTree>
    <p:extLst>
      <p:ext uri="{BB962C8B-B14F-4D97-AF65-F5344CB8AC3E}">
        <p14:creationId xmlns:p14="http://schemas.microsoft.com/office/powerpoint/2010/main" val="9724466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800" b="0" i="0" u="none" strike="noStrike" baseline="0" dirty="0">
              <a:solidFill>
                <a:srgbClr val="000000"/>
              </a:solidFill>
              <a:latin typeface="Warnock Pro"/>
            </a:endParaRPr>
          </a:p>
          <a:p>
            <a:pPr algn="l"/>
            <a:endParaRPr lang="en-US" sz="1800" b="0" i="0" u="none" strike="noStrike" baseline="0" dirty="0">
              <a:solidFill>
                <a:srgbClr val="000000"/>
              </a:solidFill>
              <a:latin typeface="Warnock Pro"/>
            </a:endParaRPr>
          </a:p>
          <a:p>
            <a:r>
              <a:rPr lang="en-US" sz="1800" b="0" i="0" u="none" strike="noStrike" baseline="0" dirty="0">
                <a:solidFill>
                  <a:srgbClr val="000000"/>
                </a:solidFill>
                <a:latin typeface="Warnock Pro"/>
              </a:rPr>
              <a:t>IRS Revenue Ruling 59-60 [Rev. Rul. 59-60, 1959-1 C.B. 237.] identifies eight factors as fundamental in valuing the stock of a closely held corporation: a. “The nature of the business and the history of the enterprise from its inception;” </a:t>
            </a:r>
          </a:p>
          <a:p>
            <a:r>
              <a:rPr lang="en-US" sz="1800" b="0" i="0" u="none" strike="noStrike" baseline="0" dirty="0">
                <a:solidFill>
                  <a:srgbClr val="000000"/>
                </a:solidFill>
                <a:latin typeface="Warnock Pro"/>
              </a:rPr>
              <a:t>b. “The economic outlook in general and the condition and outlook of the specific industry in particular;” </a:t>
            </a:r>
          </a:p>
          <a:p>
            <a:r>
              <a:rPr lang="en-US" sz="1800" b="0" i="0" u="none" strike="noStrike" baseline="0" dirty="0">
                <a:solidFill>
                  <a:srgbClr val="000000"/>
                </a:solidFill>
                <a:latin typeface="Warnock Pro"/>
              </a:rPr>
              <a:t>c. “The book value of the stock and the financial condition of the business;” </a:t>
            </a:r>
          </a:p>
          <a:p>
            <a:r>
              <a:rPr lang="en-US" sz="1800" b="0" i="0" u="none" strike="noStrike" baseline="0" dirty="0">
                <a:solidFill>
                  <a:srgbClr val="000000"/>
                </a:solidFill>
                <a:latin typeface="Warnock Pro"/>
              </a:rPr>
              <a:t>d. “The earning capacity of the company;” </a:t>
            </a:r>
          </a:p>
          <a:p>
            <a:r>
              <a:rPr lang="en-US" sz="1800" b="0" i="0" u="none" strike="noStrike" baseline="0" dirty="0">
                <a:solidFill>
                  <a:srgbClr val="000000"/>
                </a:solidFill>
                <a:latin typeface="Warnock Pro"/>
              </a:rPr>
              <a:t>e. “The dividend-paying capacity;” </a:t>
            </a:r>
          </a:p>
          <a:p>
            <a:r>
              <a:rPr lang="en-US" sz="1800" b="0" i="0" u="none" strike="noStrike" baseline="0" dirty="0">
                <a:solidFill>
                  <a:srgbClr val="000000"/>
                </a:solidFill>
                <a:latin typeface="Warnock Pro"/>
              </a:rPr>
              <a:t>f. “Whether or not the enterprise has goodwill or other intangible value;” </a:t>
            </a:r>
          </a:p>
          <a:p>
            <a:r>
              <a:rPr lang="en-US" sz="1800" b="0" i="0" u="none" strike="noStrike" baseline="0" dirty="0">
                <a:solidFill>
                  <a:srgbClr val="000000"/>
                </a:solidFill>
                <a:latin typeface="Warnock Pro"/>
              </a:rPr>
              <a:t>g. “Sales of the stock and the size of the block of stock to be valued;” and </a:t>
            </a:r>
          </a:p>
          <a:p>
            <a:r>
              <a:rPr lang="en-US" sz="1800" b="0" i="0" u="none" strike="noStrike" baseline="0" dirty="0">
                <a:solidFill>
                  <a:srgbClr val="000000"/>
                </a:solidFill>
                <a:latin typeface="Warnock Pro"/>
              </a:rPr>
              <a:t>h. “The market price of stocks of corporations engaged in the same or a similar line of business having their stocks actively traded in a free and open market, either on an exchange or over-the-counter.” [Rev. Rul. 59-60, 1959-1 C.B. 237, § 4.01.] </a:t>
            </a:r>
          </a:p>
          <a:p>
            <a:endParaRPr lang="en-US" sz="1800" b="0" i="0" u="none" strike="noStrike" baseline="0" dirty="0">
              <a:solidFill>
                <a:srgbClr val="000000"/>
              </a:solidFill>
              <a:latin typeface="Warnock Pro"/>
            </a:endParaRPr>
          </a:p>
          <a:p>
            <a:endParaRPr lang="en-US" sz="1800" b="0" i="0" u="none" strike="noStrike" baseline="0" dirty="0">
              <a:solidFill>
                <a:srgbClr val="000000"/>
              </a:solidFill>
              <a:latin typeface="Warnock Pro"/>
            </a:endParaRPr>
          </a:p>
          <a:p>
            <a:endParaRPr lang="en-US" sz="1800" b="0" i="0" u="none" strike="noStrike" baseline="0" dirty="0">
              <a:solidFill>
                <a:srgbClr val="000000"/>
              </a:solidFill>
              <a:latin typeface="Warnock Pro"/>
            </a:endParaRPr>
          </a:p>
          <a:p>
            <a:endParaRPr lang="en-US" sz="1800" b="0" i="0" u="none" strike="noStrike" baseline="0" dirty="0">
              <a:solidFill>
                <a:srgbClr val="000000"/>
              </a:solidFill>
              <a:latin typeface="Warnock Pro"/>
            </a:endParaRPr>
          </a:p>
          <a:p>
            <a:endParaRPr lang="en-US" dirty="0"/>
          </a:p>
        </p:txBody>
      </p:sp>
      <p:sp>
        <p:nvSpPr>
          <p:cNvPr id="4" name="Slide Number Placeholder 3"/>
          <p:cNvSpPr>
            <a:spLocks noGrp="1"/>
          </p:cNvSpPr>
          <p:nvPr>
            <p:ph type="sldNum" sz="quarter" idx="10"/>
          </p:nvPr>
        </p:nvSpPr>
        <p:spPr/>
        <p:txBody>
          <a:bodyPr/>
          <a:lstStyle/>
          <a:p>
            <a:fld id="{93D3F3B1-F70D-4EC3-8CCD-1564666DE762}" type="slidenum">
              <a:rPr lang="en-US" smtClean="0"/>
              <a:pPr/>
              <a:t>12</a:t>
            </a:fld>
            <a:endParaRPr lang="en-US" dirty="0"/>
          </a:p>
        </p:txBody>
      </p:sp>
    </p:spTree>
    <p:extLst>
      <p:ext uri="{BB962C8B-B14F-4D97-AF65-F5344CB8AC3E}">
        <p14:creationId xmlns:p14="http://schemas.microsoft.com/office/powerpoint/2010/main" val="39457960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800" b="0" i="0" u="none" strike="noStrike" baseline="0" dirty="0">
              <a:solidFill>
                <a:srgbClr val="000000"/>
              </a:solidFill>
              <a:latin typeface="Warnock Pro"/>
            </a:endParaRPr>
          </a:p>
          <a:p>
            <a:pPr algn="l"/>
            <a:endParaRPr lang="en-US" sz="1800" b="0" i="0" u="none" strike="noStrike" baseline="0" dirty="0">
              <a:solidFill>
                <a:srgbClr val="000000"/>
              </a:solidFill>
              <a:latin typeface="Warnock Pro"/>
            </a:endParaRPr>
          </a:p>
          <a:p>
            <a:r>
              <a:rPr lang="en-US" sz="1800" b="0" i="0" u="none" strike="noStrike" baseline="0" dirty="0">
                <a:solidFill>
                  <a:srgbClr val="000000"/>
                </a:solidFill>
                <a:latin typeface="Warnock Pro"/>
              </a:rPr>
              <a:t>IRS Revenue Ruling 59-60 [Rev. Rul. 59-60, 1959-1 C.B. 237.] identifies eight factors as fundamental in valuing the stock of a closely held corporation: a. “The nature of the business and the history of the enterprise from its inception;” </a:t>
            </a:r>
          </a:p>
          <a:p>
            <a:r>
              <a:rPr lang="en-US" sz="1800" b="0" i="0" u="none" strike="noStrike" baseline="0" dirty="0">
                <a:solidFill>
                  <a:srgbClr val="000000"/>
                </a:solidFill>
                <a:latin typeface="Warnock Pro"/>
              </a:rPr>
              <a:t>b. “The economic outlook in general and the condition and outlook of the specific industry in particular;” </a:t>
            </a:r>
          </a:p>
          <a:p>
            <a:r>
              <a:rPr lang="en-US" sz="1800" b="0" i="0" u="none" strike="noStrike" baseline="0" dirty="0">
                <a:solidFill>
                  <a:srgbClr val="000000"/>
                </a:solidFill>
                <a:latin typeface="Warnock Pro"/>
              </a:rPr>
              <a:t>c. “The book value of the stock and the financial condition of the business;” </a:t>
            </a:r>
          </a:p>
          <a:p>
            <a:r>
              <a:rPr lang="en-US" sz="1800" b="0" i="0" u="none" strike="noStrike" baseline="0" dirty="0">
                <a:solidFill>
                  <a:srgbClr val="000000"/>
                </a:solidFill>
                <a:latin typeface="Warnock Pro"/>
              </a:rPr>
              <a:t>d. “The earning capacity of the company;” </a:t>
            </a:r>
          </a:p>
          <a:p>
            <a:r>
              <a:rPr lang="en-US" sz="1800" b="0" i="0" u="none" strike="noStrike" baseline="0" dirty="0">
                <a:solidFill>
                  <a:srgbClr val="000000"/>
                </a:solidFill>
                <a:latin typeface="Warnock Pro"/>
              </a:rPr>
              <a:t>e. “The dividend-paying capacity;” </a:t>
            </a:r>
          </a:p>
          <a:p>
            <a:r>
              <a:rPr lang="en-US" sz="1800" b="0" i="0" u="none" strike="noStrike" baseline="0" dirty="0">
                <a:solidFill>
                  <a:srgbClr val="000000"/>
                </a:solidFill>
                <a:latin typeface="Warnock Pro"/>
              </a:rPr>
              <a:t>f. “Whether or not the enterprise has goodwill or other intangible value;” </a:t>
            </a:r>
          </a:p>
          <a:p>
            <a:r>
              <a:rPr lang="en-US" sz="1800" b="0" i="0" u="none" strike="noStrike" baseline="0" dirty="0">
                <a:solidFill>
                  <a:srgbClr val="000000"/>
                </a:solidFill>
                <a:latin typeface="Warnock Pro"/>
              </a:rPr>
              <a:t>g. “Sales of the stock and the size of the block of stock to be valued;” and </a:t>
            </a:r>
          </a:p>
          <a:p>
            <a:r>
              <a:rPr lang="en-US" sz="1800" b="0" i="0" u="none" strike="noStrike" baseline="0" dirty="0">
                <a:solidFill>
                  <a:srgbClr val="000000"/>
                </a:solidFill>
                <a:latin typeface="Warnock Pro"/>
              </a:rPr>
              <a:t>h. “The market price of stocks of corporations engaged in the same or a similar line of business having their stocks actively traded in a free and open market, either on an exchange or over-the-counter.” [Rev. Rul. 59-60, 1959-1 C.B. 237, § 4.01.] </a:t>
            </a:r>
          </a:p>
          <a:p>
            <a:endParaRPr lang="en-US" sz="1800" b="0" i="0" u="none" strike="noStrike" baseline="0" dirty="0">
              <a:solidFill>
                <a:srgbClr val="000000"/>
              </a:solidFill>
              <a:latin typeface="Warnock Pro"/>
            </a:endParaRPr>
          </a:p>
          <a:p>
            <a:endParaRPr lang="en-US" sz="1800" b="0" i="0" u="none" strike="noStrike" baseline="0" dirty="0">
              <a:solidFill>
                <a:srgbClr val="000000"/>
              </a:solidFill>
              <a:latin typeface="Warnock Pro"/>
            </a:endParaRPr>
          </a:p>
          <a:p>
            <a:endParaRPr lang="en-US" sz="1800" b="0" i="0" u="none" strike="noStrike" baseline="0" dirty="0">
              <a:solidFill>
                <a:srgbClr val="000000"/>
              </a:solidFill>
              <a:latin typeface="Warnock Pro"/>
            </a:endParaRPr>
          </a:p>
          <a:p>
            <a:endParaRPr lang="en-US" sz="1800" b="0" i="0" u="none" strike="noStrike" baseline="0" dirty="0">
              <a:solidFill>
                <a:srgbClr val="000000"/>
              </a:solidFill>
              <a:latin typeface="Warnock Pro"/>
            </a:endParaRPr>
          </a:p>
          <a:p>
            <a:endParaRPr lang="en-US" dirty="0"/>
          </a:p>
        </p:txBody>
      </p:sp>
      <p:sp>
        <p:nvSpPr>
          <p:cNvPr id="4" name="Slide Number Placeholder 3"/>
          <p:cNvSpPr>
            <a:spLocks noGrp="1"/>
          </p:cNvSpPr>
          <p:nvPr>
            <p:ph type="sldNum" sz="quarter" idx="10"/>
          </p:nvPr>
        </p:nvSpPr>
        <p:spPr/>
        <p:txBody>
          <a:bodyPr/>
          <a:lstStyle/>
          <a:p>
            <a:fld id="{93D3F3B1-F70D-4EC3-8CCD-1564666DE762}" type="slidenum">
              <a:rPr lang="en-US" smtClean="0"/>
              <a:pPr/>
              <a:t>13</a:t>
            </a:fld>
            <a:endParaRPr lang="en-US" dirty="0"/>
          </a:p>
        </p:txBody>
      </p:sp>
    </p:spTree>
    <p:extLst>
      <p:ext uri="{BB962C8B-B14F-4D97-AF65-F5344CB8AC3E}">
        <p14:creationId xmlns:p14="http://schemas.microsoft.com/office/powerpoint/2010/main" val="26040511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800" b="0" i="0" u="none" strike="noStrike" baseline="0" dirty="0">
              <a:solidFill>
                <a:srgbClr val="000000"/>
              </a:solidFill>
              <a:latin typeface="Warnock Pro"/>
            </a:endParaRPr>
          </a:p>
          <a:p>
            <a:pPr marL="0" marR="0" algn="just">
              <a:lnSpc>
                <a:spcPct val="115000"/>
              </a:lnSpc>
              <a:spcBef>
                <a:spcPts val="0"/>
              </a:spcBef>
              <a:spcAft>
                <a:spcPts val="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 review was conducted of the data published by Partnership Profiles, Inc. (PPI), a company that provides financial and transaction data on privately held limited partnerships and from the Partnership Profiles Minority Interest Discount Database.  The Partnership Profiles surveys have perennially found that cash distributions and debt levels typically have the most impact on the pricing of non-controlling ownership interests in real estate business entities.   The table below published by Partnership Profiles depicts the difference in the discount for lack of control [and marketability] between partnerships that distribute cash (17%-19%) versus those that don’t pay distributions (36%).</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118745" marR="0" indent="-118745" hangingPunct="0">
              <a:lnSpc>
                <a:spcPts val="1100"/>
              </a:lnSpc>
              <a:spcBef>
                <a:spcPts val="0"/>
              </a:spcBef>
              <a:spcAft>
                <a:spcPts val="1000"/>
              </a:spcAft>
              <a:tabLst>
                <a:tab pos="118745" algn="l"/>
              </a:tabLst>
            </a:pPr>
            <a:r>
              <a:rPr lang="en-US" sz="1800" dirty="0">
                <a:effectLst/>
                <a:latin typeface="Verdana" panose="020B0604030504040204" pitchFamily="34" charset="0"/>
                <a:ea typeface="Times New Roman" panose="02020603050405020304" pitchFamily="18" charset="0"/>
                <a:cs typeface="Times New Roman" panose="02020603050405020304" pitchFamily="18" charset="0"/>
              </a:rPr>
              <a:t>Partnership Profiles, Inc.,  2015, pp.6-7</a:t>
            </a:r>
          </a:p>
          <a:p>
            <a:endParaRPr lang="en-US" dirty="0"/>
          </a:p>
        </p:txBody>
      </p:sp>
      <p:sp>
        <p:nvSpPr>
          <p:cNvPr id="4" name="Slide Number Placeholder 3"/>
          <p:cNvSpPr>
            <a:spLocks noGrp="1"/>
          </p:cNvSpPr>
          <p:nvPr>
            <p:ph type="sldNum" sz="quarter" idx="10"/>
          </p:nvPr>
        </p:nvSpPr>
        <p:spPr/>
        <p:txBody>
          <a:bodyPr/>
          <a:lstStyle/>
          <a:p>
            <a:fld id="{93D3F3B1-F70D-4EC3-8CCD-1564666DE762}" type="slidenum">
              <a:rPr lang="en-US" smtClean="0"/>
              <a:pPr/>
              <a:t>14</a:t>
            </a:fld>
            <a:endParaRPr lang="en-US" dirty="0"/>
          </a:p>
        </p:txBody>
      </p:sp>
    </p:spTree>
    <p:extLst>
      <p:ext uri="{BB962C8B-B14F-4D97-AF65-F5344CB8AC3E}">
        <p14:creationId xmlns:p14="http://schemas.microsoft.com/office/powerpoint/2010/main" val="18241973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baseline="0" dirty="0">
                <a:solidFill>
                  <a:srgbClr val="000000"/>
                </a:solidFill>
                <a:latin typeface="Warnock Pro"/>
              </a:rPr>
              <a:t>Value of 100% interest $1,770,000 pro rata value of 25% interest $442,500</a:t>
            </a:r>
          </a:p>
          <a:p>
            <a:r>
              <a:rPr lang="en-US" sz="1800" b="0" i="0" u="none" strike="noStrike" baseline="0" dirty="0">
                <a:solidFill>
                  <a:srgbClr val="000000"/>
                </a:solidFill>
                <a:latin typeface="Warnock Pro"/>
              </a:rPr>
              <a:t>DLOC = 15%</a:t>
            </a:r>
          </a:p>
          <a:p>
            <a:r>
              <a:rPr lang="en-US" sz="1800" b="0" i="0" u="none" strike="noStrike" baseline="0" dirty="0">
                <a:solidFill>
                  <a:srgbClr val="000000"/>
                </a:solidFill>
                <a:latin typeface="Warnock Pro"/>
              </a:rPr>
              <a:t>DLOM = 24%</a:t>
            </a:r>
          </a:p>
          <a:p>
            <a:r>
              <a:rPr lang="en-US" sz="1800" b="0" i="0" u="none" strike="noStrike" baseline="0" dirty="0">
                <a:solidFill>
                  <a:srgbClr val="000000"/>
                </a:solidFill>
                <a:latin typeface="Warnock Pro"/>
              </a:rPr>
              <a:t>Total Discounts = 35.4%</a:t>
            </a:r>
          </a:p>
          <a:p>
            <a:r>
              <a:rPr lang="en-US" sz="1800" b="0" i="0" u="none" strike="noStrike" baseline="0" dirty="0">
                <a:solidFill>
                  <a:srgbClr val="000000"/>
                </a:solidFill>
                <a:latin typeface="Warnock Pro"/>
              </a:rPr>
              <a:t>IRR with no distributions 3.18%</a:t>
            </a:r>
          </a:p>
          <a:p>
            <a:r>
              <a:rPr lang="en-US" sz="1800" b="0" i="0" u="none" strike="noStrike" baseline="0" dirty="0">
                <a:solidFill>
                  <a:srgbClr val="000000"/>
                </a:solidFill>
                <a:latin typeface="Warnock Pro"/>
              </a:rPr>
              <a:t>IRR with distributions at proportionate value of $442,500 = 9.04%</a:t>
            </a:r>
          </a:p>
        </p:txBody>
      </p:sp>
      <p:sp>
        <p:nvSpPr>
          <p:cNvPr id="4" name="Slide Number Placeholder 3"/>
          <p:cNvSpPr>
            <a:spLocks noGrp="1"/>
          </p:cNvSpPr>
          <p:nvPr>
            <p:ph type="sldNum" sz="quarter" idx="10"/>
          </p:nvPr>
        </p:nvSpPr>
        <p:spPr/>
        <p:txBody>
          <a:bodyPr/>
          <a:lstStyle/>
          <a:p>
            <a:fld id="{93D3F3B1-F70D-4EC3-8CCD-1564666DE762}" type="slidenum">
              <a:rPr lang="en-US" smtClean="0"/>
              <a:pPr/>
              <a:t>15</a:t>
            </a:fld>
            <a:endParaRPr lang="en-US" dirty="0"/>
          </a:p>
        </p:txBody>
      </p:sp>
    </p:spTree>
    <p:extLst>
      <p:ext uri="{BB962C8B-B14F-4D97-AF65-F5344CB8AC3E}">
        <p14:creationId xmlns:p14="http://schemas.microsoft.com/office/powerpoint/2010/main" val="1068790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5132" y="2059012"/>
            <a:ext cx="9146751"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74319" y="2166365"/>
            <a:ext cx="8603674" cy="1739347"/>
          </a:xfrm>
        </p:spPr>
        <p:txBody>
          <a:bodyPr tIns="45720" bIns="45720" anchor="ctr">
            <a:normAutofit/>
          </a:bodyPr>
          <a:lstStyle>
            <a:lvl1pPr algn="ctr">
              <a:lnSpc>
                <a:spcPct val="80000"/>
              </a:lnSpc>
              <a:defRPr sz="6000" spc="0" baseline="0"/>
            </a:lvl1pPr>
          </a:lstStyle>
          <a:p>
            <a:r>
              <a:rPr lang="en-US"/>
              <a:t>Click to edit Master title style</a:t>
            </a:r>
            <a:endParaRPr lang="en-US" dirty="0"/>
          </a:p>
        </p:txBody>
      </p:sp>
      <p:sp>
        <p:nvSpPr>
          <p:cNvPr id="3" name="Subtitle 2"/>
          <p:cNvSpPr>
            <a:spLocks noGrp="1"/>
          </p:cNvSpPr>
          <p:nvPr>
            <p:ph type="subTitle" idx="1"/>
          </p:nvPr>
        </p:nvSpPr>
        <p:spPr>
          <a:xfrm>
            <a:off x="1143000" y="3970315"/>
            <a:ext cx="6858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E59B2ED-85D8-4A64-A100-41F94B3B6344}" type="datetime1">
              <a:rPr lang="en-US" smtClean="0"/>
              <a:t>3/23/2022</a:t>
            </a:fld>
            <a:endParaRPr lang="en-US" dirty="0"/>
          </a:p>
        </p:txBody>
      </p:sp>
      <p:sp>
        <p:nvSpPr>
          <p:cNvPr id="5" name="Footer Placeholder 4"/>
          <p:cNvSpPr>
            <a:spLocks noGrp="1"/>
          </p:cNvSpPr>
          <p:nvPr>
            <p:ph type="ftr" sz="quarter" idx="11"/>
          </p:nvPr>
        </p:nvSpPr>
        <p:spPr/>
        <p:txBody>
          <a:bodyPr/>
          <a:lstStyle/>
          <a:p>
            <a:r>
              <a:rPr lang="en-US" dirty="0"/>
              <a:t>SDE Market Method three scenarios: TTM, Annualized, and Historic 2019</a:t>
            </a:r>
          </a:p>
        </p:txBody>
      </p:sp>
      <p:sp>
        <p:nvSpPr>
          <p:cNvPr id="6" name="Slide Number Placeholder 5"/>
          <p:cNvSpPr>
            <a:spLocks noGrp="1"/>
          </p:cNvSpPr>
          <p:nvPr>
            <p:ph type="sldNum" sz="quarter" idx="12"/>
          </p:nvPr>
        </p:nvSpPr>
        <p:spPr/>
        <p:txBody>
          <a:bodyPr/>
          <a:lstStyle/>
          <a:p>
            <a:fld id="{21048CF6-A1E8-4F51-81A0-AFFFAF234EF8}" type="slidenum">
              <a:rPr lang="en-US" smtClean="0"/>
              <a:pPr/>
              <a:t>‹#›</a:t>
            </a:fld>
            <a:endParaRPr lang="en-US" dirty="0"/>
          </a:p>
        </p:txBody>
      </p:sp>
    </p:spTree>
    <p:extLst>
      <p:ext uri="{BB962C8B-B14F-4D97-AF65-F5344CB8AC3E}">
        <p14:creationId xmlns:p14="http://schemas.microsoft.com/office/powerpoint/2010/main" val="8968500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03B6B3F-DC95-4CBF-BA67-28668ECB6FC0}" type="datetime1">
              <a:rPr lang="en-US" smtClean="0"/>
              <a:t>3/23/2022</a:t>
            </a:fld>
            <a:endParaRPr lang="en-US" dirty="0"/>
          </a:p>
        </p:txBody>
      </p:sp>
      <p:sp>
        <p:nvSpPr>
          <p:cNvPr id="5" name="Footer Placeholder 4"/>
          <p:cNvSpPr>
            <a:spLocks noGrp="1"/>
          </p:cNvSpPr>
          <p:nvPr>
            <p:ph type="ftr" sz="quarter" idx="11"/>
          </p:nvPr>
        </p:nvSpPr>
        <p:spPr/>
        <p:txBody>
          <a:bodyPr/>
          <a:lstStyle/>
          <a:p>
            <a:r>
              <a:rPr lang="en-US" dirty="0"/>
              <a:t>SDE Market Method three scenarios: TTM, Annualized, and Historic 2019</a:t>
            </a:r>
          </a:p>
        </p:txBody>
      </p:sp>
      <p:sp>
        <p:nvSpPr>
          <p:cNvPr id="6" name="Slide Number Placeholder 5"/>
          <p:cNvSpPr>
            <a:spLocks noGrp="1"/>
          </p:cNvSpPr>
          <p:nvPr>
            <p:ph type="sldNum" sz="quarter" idx="12"/>
          </p:nvPr>
        </p:nvSpPr>
        <p:spPr/>
        <p:txBody>
          <a:bodyPr/>
          <a:lstStyle/>
          <a:p>
            <a:fld id="{21048CF6-A1E8-4F51-81A0-AFFFAF234EF8}" type="slidenum">
              <a:rPr lang="en-US" smtClean="0"/>
              <a:pPr/>
              <a:t>‹#›</a:t>
            </a:fld>
            <a:endParaRPr lang="en-US" dirty="0"/>
          </a:p>
        </p:txBody>
      </p:sp>
    </p:spTree>
    <p:extLst>
      <p:ext uri="{BB962C8B-B14F-4D97-AF65-F5344CB8AC3E}">
        <p14:creationId xmlns:p14="http://schemas.microsoft.com/office/powerpoint/2010/main" val="28531396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764484" y="0"/>
            <a:ext cx="20574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870468" y="609600"/>
            <a:ext cx="1801785"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609600"/>
            <a:ext cx="5979968"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422855"/>
            <a:ext cx="2057397" cy="365125"/>
          </a:xfrm>
        </p:spPr>
        <p:txBody>
          <a:bodyPr/>
          <a:lstStyle/>
          <a:p>
            <a:fld id="{CA588326-49C0-4392-861A-1DF710F6F7F6}" type="datetime1">
              <a:rPr lang="en-US" smtClean="0"/>
              <a:t>3/23/2022</a:t>
            </a:fld>
            <a:endParaRPr lang="en-US" dirty="0"/>
          </a:p>
        </p:txBody>
      </p:sp>
      <p:sp>
        <p:nvSpPr>
          <p:cNvPr id="5" name="Footer Placeholder 4"/>
          <p:cNvSpPr>
            <a:spLocks noGrp="1"/>
          </p:cNvSpPr>
          <p:nvPr>
            <p:ph type="ftr" sz="quarter" idx="11"/>
          </p:nvPr>
        </p:nvSpPr>
        <p:spPr>
          <a:xfrm>
            <a:off x="2832102" y="6422855"/>
            <a:ext cx="3209752" cy="365125"/>
          </a:xfrm>
        </p:spPr>
        <p:txBody>
          <a:bodyPr/>
          <a:lstStyle/>
          <a:p>
            <a:r>
              <a:rPr lang="en-US" dirty="0"/>
              <a:t>SDE Market Method three scenarios: TTM, Annualized, and Historic 2019</a:t>
            </a:r>
          </a:p>
        </p:txBody>
      </p:sp>
      <p:sp>
        <p:nvSpPr>
          <p:cNvPr id="6" name="Slide Number Placeholder 5"/>
          <p:cNvSpPr>
            <a:spLocks noGrp="1"/>
          </p:cNvSpPr>
          <p:nvPr>
            <p:ph type="sldNum" sz="quarter" idx="12"/>
          </p:nvPr>
        </p:nvSpPr>
        <p:spPr>
          <a:xfrm>
            <a:off x="6054787" y="6422855"/>
            <a:ext cx="659819" cy="365125"/>
          </a:xfrm>
        </p:spPr>
        <p:txBody>
          <a:bodyPr/>
          <a:lstStyle/>
          <a:p>
            <a:fld id="{21048CF6-A1E8-4F51-81A0-AFFFAF234EF8}" type="slidenum">
              <a:rPr lang="en-US" smtClean="0"/>
              <a:pPr/>
              <a:t>‹#›</a:t>
            </a:fld>
            <a:endParaRPr lang="en-US" dirty="0"/>
          </a:p>
        </p:txBody>
      </p:sp>
    </p:spTree>
    <p:extLst>
      <p:ext uri="{BB962C8B-B14F-4D97-AF65-F5344CB8AC3E}">
        <p14:creationId xmlns:p14="http://schemas.microsoft.com/office/powerpoint/2010/main" val="36857015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F25B80-E413-40AF-A64F-6520C6460A05}" type="datetime1">
              <a:rPr lang="en-US" smtClean="0"/>
              <a:t>3/23/2022</a:t>
            </a:fld>
            <a:endParaRPr lang="en-US" dirty="0"/>
          </a:p>
        </p:txBody>
      </p:sp>
      <p:sp>
        <p:nvSpPr>
          <p:cNvPr id="5" name="Footer Placeholder 4"/>
          <p:cNvSpPr>
            <a:spLocks noGrp="1"/>
          </p:cNvSpPr>
          <p:nvPr>
            <p:ph type="ftr" sz="quarter" idx="11"/>
          </p:nvPr>
        </p:nvSpPr>
        <p:spPr/>
        <p:txBody>
          <a:bodyPr/>
          <a:lstStyle/>
          <a:p>
            <a:r>
              <a:rPr lang="en-US" dirty="0"/>
              <a:t>SDE Market Method three scenarios: TTM, Annualized, and Historic 2019</a:t>
            </a:r>
          </a:p>
        </p:txBody>
      </p:sp>
      <p:sp>
        <p:nvSpPr>
          <p:cNvPr id="6" name="Slide Number Placeholder 5"/>
          <p:cNvSpPr>
            <a:spLocks noGrp="1"/>
          </p:cNvSpPr>
          <p:nvPr>
            <p:ph type="sldNum" sz="quarter" idx="12"/>
          </p:nvPr>
        </p:nvSpPr>
        <p:spPr/>
        <p:txBody>
          <a:bodyPr/>
          <a:lstStyle/>
          <a:p>
            <a:fld id="{21048CF6-A1E8-4F51-81A0-AFFFAF234EF8}" type="slidenum">
              <a:rPr lang="en-US" smtClean="0"/>
              <a:pPr/>
              <a:t>‹#›</a:t>
            </a:fld>
            <a:endParaRPr lang="en-US" dirty="0"/>
          </a:p>
        </p:txBody>
      </p:sp>
    </p:spTree>
    <p:extLst>
      <p:ext uri="{BB962C8B-B14F-4D97-AF65-F5344CB8AC3E}">
        <p14:creationId xmlns:p14="http://schemas.microsoft.com/office/powerpoint/2010/main" val="20466241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5132" y="2059012"/>
            <a:ext cx="9146751"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24893" y="2208879"/>
            <a:ext cx="7886700" cy="1676400"/>
          </a:xfrm>
        </p:spPr>
        <p:txBody>
          <a:bodyPr anchor="ctr">
            <a:noAutofit/>
          </a:bodyPr>
          <a:lstStyle>
            <a:lvl1pPr algn="ctr">
              <a:lnSpc>
                <a:spcPct val="80000"/>
              </a:lnSpc>
              <a:defRPr sz="6000" b="0" spc="0" baseline="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4893" y="3984400"/>
            <a:ext cx="78867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88D5F1F0-0268-4A80-A17A-64C344E4D95B}" type="datetime1">
              <a:rPr lang="en-US" smtClean="0"/>
              <a:t>3/23/2022</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r>
              <a:rPr lang="en-US" dirty="0"/>
              <a:t>SDE Market Method three scenarios: TTM, Annualized, and Historic 2019</a:t>
            </a: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21048CF6-A1E8-4F51-81A0-AFFFAF234EF8}" type="slidenum">
              <a:rPr lang="en-US" smtClean="0"/>
              <a:pPr/>
              <a:t>‹#›</a:t>
            </a:fld>
            <a:endParaRPr lang="en-US" dirty="0"/>
          </a:p>
        </p:txBody>
      </p:sp>
    </p:spTree>
    <p:extLst>
      <p:ext uri="{BB962C8B-B14F-4D97-AF65-F5344CB8AC3E}">
        <p14:creationId xmlns:p14="http://schemas.microsoft.com/office/powerpoint/2010/main" val="2260444021"/>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797" y="2011680"/>
            <a:ext cx="365760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00600" y="2011680"/>
            <a:ext cx="365760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3907718-F59E-451A-832A-1936F4B9A730}" type="datetime1">
              <a:rPr lang="en-US" smtClean="0"/>
              <a:t>3/23/2022</a:t>
            </a:fld>
            <a:endParaRPr lang="en-US" dirty="0"/>
          </a:p>
        </p:txBody>
      </p:sp>
      <p:sp>
        <p:nvSpPr>
          <p:cNvPr id="6" name="Footer Placeholder 5"/>
          <p:cNvSpPr>
            <a:spLocks noGrp="1"/>
          </p:cNvSpPr>
          <p:nvPr>
            <p:ph type="ftr" sz="quarter" idx="11"/>
          </p:nvPr>
        </p:nvSpPr>
        <p:spPr/>
        <p:txBody>
          <a:bodyPr/>
          <a:lstStyle/>
          <a:p>
            <a:r>
              <a:rPr lang="en-US" dirty="0"/>
              <a:t>SDE Market Method three scenarios: TTM, Annualized, and Historic 2019</a:t>
            </a:r>
          </a:p>
        </p:txBody>
      </p:sp>
      <p:sp>
        <p:nvSpPr>
          <p:cNvPr id="7" name="Slide Number Placeholder 6"/>
          <p:cNvSpPr>
            <a:spLocks noGrp="1"/>
          </p:cNvSpPr>
          <p:nvPr>
            <p:ph type="sldNum" sz="quarter" idx="12"/>
          </p:nvPr>
        </p:nvSpPr>
        <p:spPr/>
        <p:txBody>
          <a:bodyPr/>
          <a:lstStyle/>
          <a:p>
            <a:fld id="{21048CF6-A1E8-4F51-81A0-AFFFAF234EF8}" type="slidenum">
              <a:rPr lang="en-US" smtClean="0"/>
              <a:pPr/>
              <a:t>‹#›</a:t>
            </a:fld>
            <a:endParaRPr lang="en-US" dirty="0"/>
          </a:p>
        </p:txBody>
      </p:sp>
    </p:spTree>
    <p:extLst>
      <p:ext uri="{BB962C8B-B14F-4D97-AF65-F5344CB8AC3E}">
        <p14:creationId xmlns:p14="http://schemas.microsoft.com/office/powerpoint/2010/main" val="23156772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685800" y="1913470"/>
            <a:ext cx="3657600" cy="743094"/>
          </a:xfrm>
        </p:spPr>
        <p:txBody>
          <a:bodyPr anchor="ctr">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2656566"/>
            <a:ext cx="365760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00428" y="1913470"/>
            <a:ext cx="3657600" cy="743094"/>
          </a:xfrm>
        </p:spPr>
        <p:txBody>
          <a:bodyPr anchor="ctr">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800428" y="2656564"/>
            <a:ext cx="365760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CBD58C1-6A19-4836-A254-225ED44EED0B}" type="datetime1">
              <a:rPr lang="en-US" smtClean="0"/>
              <a:t>3/23/2022</a:t>
            </a:fld>
            <a:endParaRPr lang="en-US" dirty="0"/>
          </a:p>
        </p:txBody>
      </p:sp>
      <p:sp>
        <p:nvSpPr>
          <p:cNvPr id="8" name="Footer Placeholder 7"/>
          <p:cNvSpPr>
            <a:spLocks noGrp="1"/>
          </p:cNvSpPr>
          <p:nvPr>
            <p:ph type="ftr" sz="quarter" idx="11"/>
          </p:nvPr>
        </p:nvSpPr>
        <p:spPr/>
        <p:txBody>
          <a:bodyPr/>
          <a:lstStyle/>
          <a:p>
            <a:r>
              <a:rPr lang="en-US" dirty="0"/>
              <a:t>SDE Market Method three scenarios: TTM, Annualized, and Historic 2019</a:t>
            </a:r>
          </a:p>
        </p:txBody>
      </p:sp>
      <p:sp>
        <p:nvSpPr>
          <p:cNvPr id="9" name="Slide Number Placeholder 8"/>
          <p:cNvSpPr>
            <a:spLocks noGrp="1"/>
          </p:cNvSpPr>
          <p:nvPr>
            <p:ph type="sldNum" sz="quarter" idx="12"/>
          </p:nvPr>
        </p:nvSpPr>
        <p:spPr/>
        <p:txBody>
          <a:bodyPr/>
          <a:lstStyle/>
          <a:p>
            <a:fld id="{21048CF6-A1E8-4F51-81A0-AFFFAF234EF8}" type="slidenum">
              <a:rPr lang="en-US" smtClean="0"/>
              <a:pPr/>
              <a:t>‹#›</a:t>
            </a:fld>
            <a:endParaRPr lang="en-US" dirty="0"/>
          </a:p>
        </p:txBody>
      </p:sp>
    </p:spTree>
    <p:extLst>
      <p:ext uri="{BB962C8B-B14F-4D97-AF65-F5344CB8AC3E}">
        <p14:creationId xmlns:p14="http://schemas.microsoft.com/office/powerpoint/2010/main" val="310359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3314E69-F9BE-4482-B071-F10E0AC37912}" type="datetime1">
              <a:rPr lang="en-US" smtClean="0"/>
              <a:t>3/23/2022</a:t>
            </a:fld>
            <a:endParaRPr lang="en-US" dirty="0"/>
          </a:p>
        </p:txBody>
      </p:sp>
      <p:sp>
        <p:nvSpPr>
          <p:cNvPr id="4" name="Footer Placeholder 3"/>
          <p:cNvSpPr>
            <a:spLocks noGrp="1"/>
          </p:cNvSpPr>
          <p:nvPr>
            <p:ph type="ftr" sz="quarter" idx="11"/>
          </p:nvPr>
        </p:nvSpPr>
        <p:spPr/>
        <p:txBody>
          <a:bodyPr/>
          <a:lstStyle/>
          <a:p>
            <a:r>
              <a:rPr lang="en-US" dirty="0"/>
              <a:t>SDE Market Method three scenarios: TTM, Annualized, and Historic 2019</a:t>
            </a:r>
          </a:p>
        </p:txBody>
      </p:sp>
      <p:sp>
        <p:nvSpPr>
          <p:cNvPr id="5" name="Slide Number Placeholder 4"/>
          <p:cNvSpPr>
            <a:spLocks noGrp="1"/>
          </p:cNvSpPr>
          <p:nvPr>
            <p:ph type="sldNum" sz="quarter" idx="12"/>
          </p:nvPr>
        </p:nvSpPr>
        <p:spPr/>
        <p:txBody>
          <a:bodyPr/>
          <a:lstStyle/>
          <a:p>
            <a:fld id="{21048CF6-A1E8-4F51-81A0-AFFFAF234EF8}" type="slidenum">
              <a:rPr lang="en-US" smtClean="0"/>
              <a:pPr/>
              <a:t>‹#›</a:t>
            </a:fld>
            <a:endParaRPr lang="en-US" dirty="0"/>
          </a:p>
        </p:txBody>
      </p:sp>
    </p:spTree>
    <p:extLst>
      <p:ext uri="{BB962C8B-B14F-4D97-AF65-F5344CB8AC3E}">
        <p14:creationId xmlns:p14="http://schemas.microsoft.com/office/powerpoint/2010/main" val="14896711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FF93D0-9AA2-4108-983B-0D0B8935363D}" type="datetime1">
              <a:rPr lang="en-US" smtClean="0"/>
              <a:t>3/23/2022</a:t>
            </a:fld>
            <a:endParaRPr lang="en-US" dirty="0"/>
          </a:p>
        </p:txBody>
      </p:sp>
      <p:sp>
        <p:nvSpPr>
          <p:cNvPr id="3" name="Footer Placeholder 2"/>
          <p:cNvSpPr>
            <a:spLocks noGrp="1"/>
          </p:cNvSpPr>
          <p:nvPr>
            <p:ph type="ftr" sz="quarter" idx="11"/>
          </p:nvPr>
        </p:nvSpPr>
        <p:spPr/>
        <p:txBody>
          <a:bodyPr/>
          <a:lstStyle/>
          <a:p>
            <a:r>
              <a:rPr lang="en-US" dirty="0"/>
              <a:t>SDE Market Method three scenarios: TTM, Annualized, and Historic 2019</a:t>
            </a:r>
          </a:p>
        </p:txBody>
      </p:sp>
      <p:sp>
        <p:nvSpPr>
          <p:cNvPr id="4" name="Slide Number Placeholder 3"/>
          <p:cNvSpPr>
            <a:spLocks noGrp="1"/>
          </p:cNvSpPr>
          <p:nvPr>
            <p:ph type="sldNum" sz="quarter" idx="12"/>
          </p:nvPr>
        </p:nvSpPr>
        <p:spPr/>
        <p:txBody>
          <a:bodyPr/>
          <a:lstStyle/>
          <a:p>
            <a:fld id="{21048CF6-A1E8-4F51-81A0-AFFFAF234EF8}" type="slidenum">
              <a:rPr lang="en-US" smtClean="0"/>
              <a:pPr/>
              <a:t>‹#›</a:t>
            </a:fld>
            <a:endParaRPr lang="en-US" dirty="0"/>
          </a:p>
        </p:txBody>
      </p:sp>
    </p:spTree>
    <p:extLst>
      <p:ext uri="{BB962C8B-B14F-4D97-AF65-F5344CB8AC3E}">
        <p14:creationId xmlns:p14="http://schemas.microsoft.com/office/powerpoint/2010/main" val="7717178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85800" y="2148840"/>
            <a:ext cx="4572000" cy="38404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892568" y="2147487"/>
            <a:ext cx="2560320" cy="3432319"/>
          </a:xfrm>
        </p:spPr>
        <p:txBody>
          <a:bodyPr>
            <a:normAutofit/>
          </a:bodyPr>
          <a:lstStyle>
            <a:lvl1pPr marL="0" indent="0">
              <a:lnSpc>
                <a:spcPct val="95000"/>
              </a:lnSpc>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C3456E-7A71-472B-8646-CE817A9B627E}" type="datetime1">
              <a:rPr lang="en-US" smtClean="0"/>
              <a:t>3/23/2022</a:t>
            </a:fld>
            <a:endParaRPr lang="en-US" dirty="0"/>
          </a:p>
        </p:txBody>
      </p:sp>
      <p:sp>
        <p:nvSpPr>
          <p:cNvPr id="6" name="Footer Placeholder 5"/>
          <p:cNvSpPr>
            <a:spLocks noGrp="1"/>
          </p:cNvSpPr>
          <p:nvPr>
            <p:ph type="ftr" sz="quarter" idx="11"/>
          </p:nvPr>
        </p:nvSpPr>
        <p:spPr/>
        <p:txBody>
          <a:bodyPr/>
          <a:lstStyle/>
          <a:p>
            <a:r>
              <a:rPr lang="en-US" dirty="0"/>
              <a:t>SDE Market Method three scenarios: TTM, Annualized, and Historic 2019</a:t>
            </a:r>
          </a:p>
        </p:txBody>
      </p:sp>
      <p:sp>
        <p:nvSpPr>
          <p:cNvPr id="7" name="Slide Number Placeholder 6"/>
          <p:cNvSpPr>
            <a:spLocks noGrp="1"/>
          </p:cNvSpPr>
          <p:nvPr>
            <p:ph type="sldNum" sz="quarter" idx="12"/>
          </p:nvPr>
        </p:nvSpPr>
        <p:spPr/>
        <p:txBody>
          <a:bodyPr/>
          <a:lstStyle/>
          <a:p>
            <a:fld id="{21048CF6-A1E8-4F51-81A0-AFFFAF234EF8}" type="slidenum">
              <a:rPr lang="en-US" smtClean="0"/>
              <a:pPr/>
              <a:t>‹#›</a:t>
            </a:fld>
            <a:endParaRPr lang="en-US" dirty="0"/>
          </a:p>
        </p:txBody>
      </p:sp>
    </p:spTree>
    <p:extLst>
      <p:ext uri="{BB962C8B-B14F-4D97-AF65-F5344CB8AC3E}">
        <p14:creationId xmlns:p14="http://schemas.microsoft.com/office/powerpoint/2010/main" val="38608138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Picture Placeholder 2"/>
          <p:cNvSpPr>
            <a:spLocks noGrp="1" noChangeAspect="1"/>
          </p:cNvSpPr>
          <p:nvPr>
            <p:ph type="pic" idx="1"/>
          </p:nvPr>
        </p:nvSpPr>
        <p:spPr>
          <a:xfrm>
            <a:off x="685800" y="2211494"/>
            <a:ext cx="4754880" cy="384048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5885351" y="2150621"/>
            <a:ext cx="2560320" cy="3429000"/>
          </a:xfrm>
        </p:spPr>
        <p:txBody>
          <a:bodyPr>
            <a:normAutofit/>
          </a:bodyPr>
          <a:lstStyle>
            <a:lvl1pPr marL="0" indent="0">
              <a:lnSpc>
                <a:spcPct val="95000"/>
              </a:lnSpc>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0FF77D5-64E5-4C10-9732-4E1C8021B160}" type="datetime1">
              <a:rPr lang="en-US" smtClean="0"/>
              <a:t>3/23/2022</a:t>
            </a:fld>
            <a:endParaRPr lang="en-US" dirty="0"/>
          </a:p>
        </p:txBody>
      </p:sp>
      <p:sp>
        <p:nvSpPr>
          <p:cNvPr id="6" name="Footer Placeholder 5"/>
          <p:cNvSpPr>
            <a:spLocks noGrp="1"/>
          </p:cNvSpPr>
          <p:nvPr>
            <p:ph type="ftr" sz="quarter" idx="11"/>
          </p:nvPr>
        </p:nvSpPr>
        <p:spPr/>
        <p:txBody>
          <a:bodyPr/>
          <a:lstStyle/>
          <a:p>
            <a:r>
              <a:rPr lang="en-US" dirty="0"/>
              <a:t>SDE Market Method three scenarios: TTM, Annualized, and Historic 2019</a:t>
            </a:r>
          </a:p>
        </p:txBody>
      </p:sp>
      <p:sp>
        <p:nvSpPr>
          <p:cNvPr id="7" name="Slide Number Placeholder 6"/>
          <p:cNvSpPr>
            <a:spLocks noGrp="1"/>
          </p:cNvSpPr>
          <p:nvPr>
            <p:ph type="sldNum" sz="quarter" idx="12"/>
          </p:nvPr>
        </p:nvSpPr>
        <p:spPr/>
        <p:txBody>
          <a:bodyPr/>
          <a:lstStyle/>
          <a:p>
            <a:fld id="{21048CF6-A1E8-4F51-81A0-AFFFAF234EF8}" type="slidenum">
              <a:rPr lang="en-US" smtClean="0"/>
              <a:pPr/>
              <a:t>‹#›</a:t>
            </a:fld>
            <a:endParaRPr lang="en-US" dirty="0"/>
          </a:p>
        </p:txBody>
      </p:sp>
    </p:spTree>
    <p:extLst>
      <p:ext uri="{BB962C8B-B14F-4D97-AF65-F5344CB8AC3E}">
        <p14:creationId xmlns:p14="http://schemas.microsoft.com/office/powerpoint/2010/main" val="894851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362" y="176109"/>
            <a:ext cx="9141714"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685019" y="284176"/>
            <a:ext cx="7772400" cy="15087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019" y="2011680"/>
            <a:ext cx="7772400" cy="42062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557" y="6422855"/>
            <a:ext cx="2595043" cy="365125"/>
          </a:xfrm>
          <a:prstGeom prst="rect">
            <a:avLst/>
          </a:prstGeom>
        </p:spPr>
        <p:txBody>
          <a:bodyPr vert="horz" lIns="91440" tIns="45720" rIns="45720" bIns="45720" rtlCol="0" anchor="ctr"/>
          <a:lstStyle>
            <a:lvl1pPr algn="l">
              <a:defRPr sz="1050">
                <a:solidFill>
                  <a:schemeClr val="tx1"/>
                </a:solidFill>
              </a:defRPr>
            </a:lvl1pPr>
          </a:lstStyle>
          <a:p>
            <a:fld id="{9706351D-349A-4D00-BD99-97614E1B0C54}" type="datetime1">
              <a:rPr lang="en-US" smtClean="0"/>
              <a:t>3/23/2022</a:t>
            </a:fld>
            <a:endParaRPr lang="en-US" dirty="0"/>
          </a:p>
        </p:txBody>
      </p:sp>
      <p:sp>
        <p:nvSpPr>
          <p:cNvPr id="5" name="Footer Placeholder 4"/>
          <p:cNvSpPr>
            <a:spLocks noGrp="1"/>
          </p:cNvSpPr>
          <p:nvPr>
            <p:ph type="ftr" sz="quarter" idx="3"/>
          </p:nvPr>
        </p:nvSpPr>
        <p:spPr>
          <a:xfrm>
            <a:off x="4191000" y="6422855"/>
            <a:ext cx="4060627" cy="365125"/>
          </a:xfrm>
          <a:prstGeom prst="rect">
            <a:avLst/>
          </a:prstGeom>
        </p:spPr>
        <p:txBody>
          <a:bodyPr vert="horz" lIns="91440" tIns="45720" rIns="91440" bIns="45720" rtlCol="0" anchor="ctr"/>
          <a:lstStyle>
            <a:lvl1pPr algn="r">
              <a:defRPr sz="1050">
                <a:solidFill>
                  <a:schemeClr val="tx1"/>
                </a:solidFill>
              </a:defRPr>
            </a:lvl1pPr>
          </a:lstStyle>
          <a:p>
            <a:r>
              <a:rPr lang="en-US" dirty="0"/>
              <a:t>SDE Market Method three scenarios: TTM, Annualized, and Historic 2019</a:t>
            </a:r>
          </a:p>
        </p:txBody>
      </p:sp>
      <p:sp>
        <p:nvSpPr>
          <p:cNvPr id="6" name="Slide Number Placeholder 5"/>
          <p:cNvSpPr>
            <a:spLocks noGrp="1"/>
          </p:cNvSpPr>
          <p:nvPr>
            <p:ph type="sldNum" sz="quarter" idx="4"/>
          </p:nvPr>
        </p:nvSpPr>
        <p:spPr>
          <a:xfrm>
            <a:off x="8265139" y="6422855"/>
            <a:ext cx="709698" cy="365125"/>
          </a:xfrm>
          <a:prstGeom prst="rect">
            <a:avLst/>
          </a:prstGeom>
        </p:spPr>
        <p:txBody>
          <a:bodyPr vert="horz" lIns="45720" tIns="45720" rIns="91440" bIns="45720" rtlCol="0" anchor="ctr"/>
          <a:lstStyle>
            <a:lvl1pPr algn="l">
              <a:defRPr sz="1200" b="0">
                <a:solidFill>
                  <a:schemeClr val="tx1"/>
                </a:solidFill>
              </a:defRPr>
            </a:lvl1pPr>
          </a:lstStyle>
          <a:p>
            <a:fld id="{21048CF6-A1E8-4F51-81A0-AFFFAF234EF8}" type="slidenum">
              <a:rPr lang="en-US" smtClean="0"/>
              <a:pPr/>
              <a:t>‹#›</a:t>
            </a:fld>
            <a:endParaRPr lang="en-US" dirty="0"/>
          </a:p>
        </p:txBody>
      </p:sp>
    </p:spTree>
    <p:extLst>
      <p:ext uri="{BB962C8B-B14F-4D97-AF65-F5344CB8AC3E}">
        <p14:creationId xmlns:p14="http://schemas.microsoft.com/office/powerpoint/2010/main" val="2422500443"/>
      </p:ext>
    </p:extLst>
  </p:cSld>
  <p:clrMap bg1="dk1" tx1="lt1" bg2="dk2" tx2="lt2" accent1="accent1" accent2="accent2" accent3="accent3" accent4="accent4" accent5="accent5" accent6="accent6" hlink="hlink" folHlink="folHlink"/>
  <p:sldLayoutIdLst>
    <p:sldLayoutId id="2147483936" r:id="rId1"/>
    <p:sldLayoutId id="2147483937" r:id="rId2"/>
    <p:sldLayoutId id="2147483938" r:id="rId3"/>
    <p:sldLayoutId id="2147483939" r:id="rId4"/>
    <p:sldLayoutId id="2147483940" r:id="rId5"/>
    <p:sldLayoutId id="2147483941" r:id="rId6"/>
    <p:sldLayoutId id="2147483942" r:id="rId7"/>
    <p:sldLayoutId id="2147483943" r:id="rId8"/>
    <p:sldLayoutId id="2147483944" r:id="rId9"/>
    <p:sldLayoutId id="2147483945" r:id="rId10"/>
    <p:sldLayoutId id="2147483946" r:id="rId11"/>
  </p:sldLayoutIdLst>
  <p:hf sldNum="0" hdr="0" dt="0"/>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C67564D6-576C-45C9-B7EA-F7701B149F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73245" cy="6858000"/>
          </a:xfrm>
          <a:prstGeom prst="rect">
            <a:avLst/>
          </a:prstGeom>
          <a:solidFill>
            <a:schemeClr val="bg1"/>
          </a:solidFill>
          <a:ln>
            <a:no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endParaRPr lang="en-US" dirty="0"/>
          </a:p>
        </p:txBody>
      </p:sp>
      <p:pic>
        <p:nvPicPr>
          <p:cNvPr id="9" name="Graphic 8" descr="Open Enrollment">
            <a:extLst>
              <a:ext uri="{FF2B5EF4-FFF2-40B4-BE49-F238E27FC236}">
                <a16:creationId xmlns:a16="http://schemas.microsoft.com/office/drawing/2014/main" id="{59444D7E-7193-4224-B118-126D182C938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75707" y="2142782"/>
            <a:ext cx="2530990" cy="2530990"/>
          </a:xfrm>
          <a:prstGeom prst="rect">
            <a:avLst/>
          </a:prstGeom>
        </p:spPr>
      </p:pic>
      <p:sp>
        <p:nvSpPr>
          <p:cNvPr id="23" name="Rectangle 22">
            <a:extLst>
              <a:ext uri="{FF2B5EF4-FFF2-40B4-BE49-F238E27FC236}">
                <a16:creationId xmlns:a16="http://schemas.microsoft.com/office/drawing/2014/main" id="{F9060CEE-D73E-44ED-A407-C828C9E4D9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3245" y="0"/>
            <a:ext cx="567075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AF0B544C-FD6C-42D8-B6B7-DDF7E60D03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3245" y="2059012"/>
            <a:ext cx="5670755" cy="1828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Title 3"/>
          <p:cNvSpPr>
            <a:spLocks noGrp="1"/>
          </p:cNvSpPr>
          <p:nvPr>
            <p:ph type="ctrTitle"/>
          </p:nvPr>
        </p:nvSpPr>
        <p:spPr>
          <a:xfrm>
            <a:off x="3722434" y="2194560"/>
            <a:ext cx="5179250" cy="1739347"/>
          </a:xfrm>
        </p:spPr>
        <p:txBody>
          <a:bodyPr>
            <a:normAutofit/>
          </a:bodyPr>
          <a:lstStyle/>
          <a:p>
            <a:r>
              <a:rPr lang="en-US" sz="3800" dirty="0">
                <a:solidFill>
                  <a:schemeClr val="tx2"/>
                </a:solidFill>
              </a:rPr>
              <a:t>Business Valuation: ten things you  need to know</a:t>
            </a:r>
          </a:p>
        </p:txBody>
      </p:sp>
      <p:sp>
        <p:nvSpPr>
          <p:cNvPr id="5" name="Subtitle 4"/>
          <p:cNvSpPr>
            <a:spLocks noGrp="1"/>
          </p:cNvSpPr>
          <p:nvPr>
            <p:ph type="subTitle" idx="1"/>
          </p:nvPr>
        </p:nvSpPr>
        <p:spPr>
          <a:xfrm>
            <a:off x="3722434" y="3996250"/>
            <a:ext cx="5179250" cy="1942434"/>
          </a:xfrm>
        </p:spPr>
        <p:txBody>
          <a:bodyPr>
            <a:normAutofit/>
          </a:bodyPr>
          <a:lstStyle/>
          <a:p>
            <a:r>
              <a:rPr lang="en-US" dirty="0">
                <a:solidFill>
                  <a:schemeClr val="bg2"/>
                </a:solidFill>
              </a:rPr>
              <a:t>By Jim Turner, CPA, CVA, CMEA</a:t>
            </a:r>
          </a:p>
        </p:txBody>
      </p:sp>
    </p:spTree>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B972422-B794-4FA8-BCC6-BAF6938A1B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82600" y="1325880"/>
            <a:ext cx="2317078" cy="4206240"/>
          </a:xfrm>
        </p:spPr>
        <p:txBody>
          <a:bodyPr>
            <a:normAutofit/>
          </a:bodyPr>
          <a:lstStyle/>
          <a:p>
            <a:pPr algn="r"/>
            <a:r>
              <a:rPr lang="en-US" sz="2800" dirty="0">
                <a:solidFill>
                  <a:schemeClr val="tx2"/>
                </a:solidFill>
                <a:latin typeface="Times New Roman" panose="02020603050405020304" pitchFamily="18" charset="0"/>
                <a:cs typeface="Times New Roman" panose="02020603050405020304" pitchFamily="18" charset="0"/>
              </a:rPr>
              <a:t>Business Valuation: ten things you need to know</a:t>
            </a:r>
            <a:endParaRPr lang="en-US" sz="2800" dirty="0">
              <a:solidFill>
                <a:schemeClr val="tx2"/>
              </a:solidFill>
            </a:endParaRPr>
          </a:p>
        </p:txBody>
      </p:sp>
      <p:sp>
        <p:nvSpPr>
          <p:cNvPr id="11" name="Rectangle 10">
            <a:extLst>
              <a:ext uri="{FF2B5EF4-FFF2-40B4-BE49-F238E27FC236}">
                <a16:creationId xmlns:a16="http://schemas.microsoft.com/office/drawing/2014/main" id="{89DE9E2B-5611-49C8-862E-AD4D43A8AA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6751" cy="482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3" name="Straight Connector 12">
            <a:extLst>
              <a:ext uri="{FF2B5EF4-FFF2-40B4-BE49-F238E27FC236}">
                <a16:creationId xmlns:a16="http://schemas.microsoft.com/office/drawing/2014/main" id="{5296EC4F-8732-481B-94CB-C98E4EF297F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044951" y="1836869"/>
            <a:ext cx="0" cy="3184263"/>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4" name="Content Placeholder 2"/>
          <p:cNvSpPr>
            <a:spLocks noGrp="1"/>
          </p:cNvSpPr>
          <p:nvPr>
            <p:ph idx="1"/>
          </p:nvPr>
        </p:nvSpPr>
        <p:spPr>
          <a:xfrm>
            <a:off x="3286251" y="1126067"/>
            <a:ext cx="4953998" cy="4605866"/>
          </a:xfrm>
          <a:prstGeom prst="rect">
            <a:avLst/>
          </a:prstGeom>
        </p:spPr>
        <p:txBody>
          <a:bodyPr vert="horz" lIns="91440" tIns="45720" rIns="91440" bIns="45720" rtlCol="0" anchor="ctr">
            <a:normAutofit lnSpcReduction="10000"/>
          </a:bodyPr>
          <a:lstStyle>
            <a:lvl1pPr marL="342900" indent="-228600" algn="l" defTabSz="914400" rtl="0" eaLnBrk="1" latinLnBrk="0" hangingPunct="1">
              <a:spcBef>
                <a:spcPct val="20000"/>
              </a:spcBef>
              <a:buClr>
                <a:schemeClr val="accent1"/>
              </a:buClr>
              <a:buFont typeface="Arial" pitchFamily="34" charset="0"/>
              <a:buChar char="•"/>
              <a:defRPr sz="28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4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8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8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8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8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800" kern="1200">
                <a:solidFill>
                  <a:schemeClr val="tx1"/>
                </a:solidFill>
                <a:latin typeface="+mn-lt"/>
                <a:ea typeface="+mn-ea"/>
                <a:cs typeface="+mn-cs"/>
              </a:defRPr>
            </a:lvl9pPr>
          </a:lstStyle>
          <a:p>
            <a:pPr marL="0" lvl="1" indent="0">
              <a:buNone/>
            </a:pPr>
            <a:r>
              <a:rPr lang="en-US" b="1" dirty="0">
                <a:solidFill>
                  <a:schemeClr val="tx2"/>
                </a:solidFill>
                <a:latin typeface="Times New Roman" panose="02020603050405020304" pitchFamily="18" charset="0"/>
                <a:cs typeface="Times New Roman" panose="02020603050405020304" pitchFamily="18" charset="0"/>
              </a:rPr>
              <a:t>SBA Business Valuation SOP 50 10 6 effective 10-01-2020 </a:t>
            </a:r>
          </a:p>
          <a:p>
            <a:pPr marL="457200" lvl="1" indent="0">
              <a:buNone/>
            </a:pPr>
            <a:endParaRPr lang="en-US" sz="1600" u="sng" dirty="0">
              <a:solidFill>
                <a:schemeClr val="tx2"/>
              </a:solidFill>
              <a:latin typeface="Times New Roman" panose="02020603050405020304" pitchFamily="18" charset="0"/>
              <a:cs typeface="Times New Roman" panose="02020603050405020304" pitchFamily="18" charset="0"/>
            </a:endParaRPr>
          </a:p>
          <a:p>
            <a:pPr defTabSz="457200">
              <a:spcBef>
                <a:spcPts val="1000"/>
              </a:spcBef>
              <a:buFont typeface="Wingdings 3" charset="2"/>
              <a:buChar char=""/>
            </a:pPr>
            <a:r>
              <a:rPr lang="en-US" sz="2000" dirty="0">
                <a:solidFill>
                  <a:schemeClr val="tx2"/>
                </a:solidFill>
                <a:latin typeface="Times New Roman" panose="02020603050405020304" pitchFamily="18" charset="0"/>
                <a:cs typeface="Times New Roman" panose="02020603050405020304" pitchFamily="18" charset="0"/>
              </a:rPr>
              <a:t>Business Valuation Requirements – Change in ownership (pp.262-264)</a:t>
            </a:r>
          </a:p>
          <a:p>
            <a:pPr lvl="1" defTabSz="457200">
              <a:spcBef>
                <a:spcPts val="1000"/>
              </a:spcBef>
              <a:buClr>
                <a:schemeClr val="accent1"/>
              </a:buClr>
              <a:buFont typeface="Wingdings 3" charset="2"/>
              <a:buChar char=""/>
            </a:pPr>
            <a:r>
              <a:rPr lang="en-US" sz="2000" dirty="0">
                <a:solidFill>
                  <a:schemeClr val="tx2"/>
                </a:solidFill>
                <a:latin typeface="Times New Roman" panose="02020603050405020304" pitchFamily="18" charset="0"/>
                <a:cs typeface="Times New Roman" panose="02020603050405020304" pitchFamily="18" charset="0"/>
              </a:rPr>
              <a:t>If goodwill &gt; $250k an independent business valuation is required</a:t>
            </a:r>
          </a:p>
          <a:p>
            <a:pPr lvl="1" defTabSz="457200">
              <a:spcBef>
                <a:spcPts val="1000"/>
              </a:spcBef>
              <a:buClr>
                <a:schemeClr val="accent1"/>
              </a:buClr>
              <a:buFont typeface="Wingdings 3" charset="2"/>
              <a:buChar char=""/>
            </a:pPr>
            <a:r>
              <a:rPr lang="en-US" sz="2000" dirty="0">
                <a:solidFill>
                  <a:schemeClr val="tx2"/>
                </a:solidFill>
                <a:latin typeface="Times New Roman" panose="02020603050405020304" pitchFamily="18" charset="0"/>
                <a:cs typeface="Times New Roman" panose="02020603050405020304" pitchFamily="18" charset="0"/>
              </a:rPr>
              <a:t>If there is a close relationship between the buyer and seller (i.e. family members or existing owners) then a business valuation is required</a:t>
            </a:r>
          </a:p>
          <a:p>
            <a:pPr lvl="1" defTabSz="457200">
              <a:spcBef>
                <a:spcPts val="1000"/>
              </a:spcBef>
              <a:buClr>
                <a:schemeClr val="accent1"/>
              </a:buClr>
              <a:buFont typeface="Wingdings 3" charset="2"/>
              <a:buChar char=""/>
            </a:pPr>
            <a:r>
              <a:rPr lang="en-US" sz="2000" dirty="0">
                <a:solidFill>
                  <a:schemeClr val="tx2"/>
                </a:solidFill>
                <a:latin typeface="Times New Roman" panose="02020603050405020304" pitchFamily="18" charset="0"/>
                <a:cs typeface="Times New Roman" panose="02020603050405020304" pitchFamily="18" charset="0"/>
              </a:rPr>
              <a:t>Qualified Sources - for Business Valuations (p.534)</a:t>
            </a:r>
          </a:p>
          <a:p>
            <a:pPr lvl="1" defTabSz="457200">
              <a:spcBef>
                <a:spcPts val="1000"/>
              </a:spcBef>
              <a:buClr>
                <a:schemeClr val="accent1"/>
              </a:buClr>
              <a:buFont typeface="Wingdings 3" charset="2"/>
              <a:buChar char=""/>
            </a:pPr>
            <a:r>
              <a:rPr lang="en-US" sz="2000" dirty="0">
                <a:solidFill>
                  <a:schemeClr val="tx2"/>
                </a:solidFill>
                <a:latin typeface="Times New Roman" panose="02020603050405020304" pitchFamily="18" charset="0"/>
                <a:cs typeface="Times New Roman" panose="02020603050405020304" pitchFamily="18" charset="0"/>
              </a:rPr>
              <a:t>Equity Injection  = 10%</a:t>
            </a:r>
          </a:p>
          <a:p>
            <a:pPr marL="457200" lvl="1" indent="0">
              <a:buNone/>
            </a:pPr>
            <a:endParaRPr lang="en-US" sz="1600" u="sng" dirty="0">
              <a:solidFill>
                <a:schemeClr val="tx2"/>
              </a:solidFill>
              <a:latin typeface="Times New Roman" panose="02020603050405020304" pitchFamily="18" charset="0"/>
              <a:cs typeface="Times New Roman" panose="02020603050405020304" pitchFamily="18" charset="0"/>
            </a:endParaRPr>
          </a:p>
        </p:txBody>
      </p:sp>
      <p:sp>
        <p:nvSpPr>
          <p:cNvPr id="15" name="Rectangle 14">
            <a:extLst>
              <a:ext uri="{FF2B5EF4-FFF2-40B4-BE49-F238E27FC236}">
                <a16:creationId xmlns:a16="http://schemas.microsoft.com/office/drawing/2014/main" id="{519C7155-1644-4C60-B0B5-32B1800D60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75400"/>
            <a:ext cx="9146751" cy="482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1973923"/>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FD616AB-2B32-4A45-BEC9-C743E89780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1" name="Rectangle 10">
            <a:extLst>
              <a:ext uri="{FF2B5EF4-FFF2-40B4-BE49-F238E27FC236}">
                <a16:creationId xmlns:a16="http://schemas.microsoft.com/office/drawing/2014/main" id="{BEC91407-C839-4EE3-B5C6-34919D3DE7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82600"/>
            <a:ext cx="9143999" cy="58927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41299" y="804334"/>
            <a:ext cx="3128772" cy="5219948"/>
          </a:xfrm>
        </p:spPr>
        <p:txBody>
          <a:bodyPr anchor="t">
            <a:normAutofit/>
          </a:bodyPr>
          <a:lstStyle/>
          <a:p>
            <a:br>
              <a:rPr lang="en-US" sz="2500" dirty="0">
                <a:solidFill>
                  <a:schemeClr val="tx2"/>
                </a:solidFill>
                <a:latin typeface="Times New Roman" panose="02020603050405020304" pitchFamily="18" charset="0"/>
                <a:cs typeface="Times New Roman" panose="02020603050405020304" pitchFamily="18" charset="0"/>
              </a:rPr>
            </a:br>
            <a:br>
              <a:rPr lang="en-US" sz="2500" dirty="0">
                <a:solidFill>
                  <a:schemeClr val="tx2"/>
                </a:solidFill>
                <a:latin typeface="Times New Roman" panose="02020603050405020304" pitchFamily="18" charset="0"/>
                <a:cs typeface="Times New Roman" panose="02020603050405020304" pitchFamily="18" charset="0"/>
              </a:rPr>
            </a:br>
            <a:br>
              <a:rPr lang="en-US" sz="2500" dirty="0">
                <a:solidFill>
                  <a:schemeClr val="tx2"/>
                </a:solidFill>
                <a:latin typeface="Times New Roman" panose="02020603050405020304" pitchFamily="18" charset="0"/>
                <a:cs typeface="Times New Roman" panose="02020603050405020304" pitchFamily="18" charset="0"/>
              </a:rPr>
            </a:br>
            <a:br>
              <a:rPr lang="en-US" sz="2500" dirty="0">
                <a:solidFill>
                  <a:schemeClr val="tx2"/>
                </a:solidFill>
                <a:latin typeface="Times New Roman" panose="02020603050405020304" pitchFamily="18" charset="0"/>
                <a:cs typeface="Times New Roman" panose="02020603050405020304" pitchFamily="18" charset="0"/>
              </a:rPr>
            </a:br>
            <a:br>
              <a:rPr lang="en-US" sz="2500" dirty="0">
                <a:solidFill>
                  <a:schemeClr val="tx2"/>
                </a:solidFill>
                <a:latin typeface="Times New Roman" panose="02020603050405020304" pitchFamily="18" charset="0"/>
                <a:cs typeface="Times New Roman" panose="02020603050405020304" pitchFamily="18" charset="0"/>
              </a:rPr>
            </a:br>
            <a:r>
              <a:rPr lang="en-US" sz="2500" dirty="0">
                <a:solidFill>
                  <a:schemeClr val="tx2"/>
                </a:solidFill>
                <a:latin typeface="Times New Roman" panose="02020603050405020304" pitchFamily="18" charset="0"/>
                <a:cs typeface="Times New Roman" panose="02020603050405020304" pitchFamily="18" charset="0"/>
              </a:rPr>
              <a:t>Business Valuation: ten things you need to know</a:t>
            </a:r>
            <a:br>
              <a:rPr lang="en-US" sz="2500" dirty="0">
                <a:solidFill>
                  <a:schemeClr val="tx2"/>
                </a:solidFill>
                <a:latin typeface="Times New Roman" panose="02020603050405020304" pitchFamily="18" charset="0"/>
                <a:cs typeface="Times New Roman" panose="02020603050405020304" pitchFamily="18" charset="0"/>
              </a:rPr>
            </a:br>
            <a:br>
              <a:rPr lang="en-US" sz="2500" dirty="0">
                <a:solidFill>
                  <a:schemeClr val="tx2"/>
                </a:solidFill>
                <a:latin typeface="Times New Roman" panose="02020603050405020304" pitchFamily="18" charset="0"/>
                <a:cs typeface="Times New Roman" panose="02020603050405020304" pitchFamily="18" charset="0"/>
              </a:rPr>
            </a:br>
            <a:br>
              <a:rPr lang="en-US" sz="2500" dirty="0">
                <a:solidFill>
                  <a:schemeClr val="tx2"/>
                </a:solidFill>
                <a:latin typeface="Times New Roman" panose="02020603050405020304" pitchFamily="18" charset="0"/>
                <a:cs typeface="Times New Roman" panose="02020603050405020304" pitchFamily="18" charset="0"/>
              </a:rPr>
            </a:br>
            <a:br>
              <a:rPr lang="en-US" sz="2500" dirty="0">
                <a:solidFill>
                  <a:schemeClr val="tx2"/>
                </a:solidFill>
                <a:latin typeface="Times New Roman" panose="02020603050405020304" pitchFamily="18" charset="0"/>
                <a:cs typeface="Times New Roman" panose="02020603050405020304" pitchFamily="18" charset="0"/>
              </a:rPr>
            </a:br>
            <a:endParaRPr lang="en-US" sz="2500" dirty="0">
              <a:solidFill>
                <a:schemeClr val="tx2"/>
              </a:solidFill>
            </a:endParaRPr>
          </a:p>
        </p:txBody>
      </p:sp>
      <p:sp>
        <p:nvSpPr>
          <p:cNvPr id="4" name="Content Placeholder 3">
            <a:extLst>
              <a:ext uri="{FF2B5EF4-FFF2-40B4-BE49-F238E27FC236}">
                <a16:creationId xmlns:a16="http://schemas.microsoft.com/office/drawing/2014/main" id="{092063D1-745C-4D7C-B35E-9A6DD4AEFA25}"/>
              </a:ext>
            </a:extLst>
          </p:cNvPr>
          <p:cNvSpPr>
            <a:spLocks noGrp="1"/>
          </p:cNvSpPr>
          <p:nvPr>
            <p:ph idx="1"/>
          </p:nvPr>
        </p:nvSpPr>
        <p:spPr>
          <a:xfrm>
            <a:off x="2990098" y="762000"/>
            <a:ext cx="5943600" cy="5571065"/>
          </a:xfrm>
        </p:spPr>
        <p:txBody>
          <a:bodyPr anchor="t">
            <a:normAutofit lnSpcReduction="10000"/>
          </a:bodyPr>
          <a:lstStyle/>
          <a:p>
            <a:pPr defTabSz="457200">
              <a:spcBef>
                <a:spcPts val="1000"/>
              </a:spcBef>
              <a:buFont typeface="Wingdings 3" charset="2"/>
              <a:buChar char=""/>
            </a:pPr>
            <a:r>
              <a:rPr lang="en-US" sz="2400" b="1" dirty="0">
                <a:latin typeface="Times New Roman" panose="02020603050405020304" pitchFamily="18" charset="0"/>
                <a:cs typeface="Times New Roman" panose="02020603050405020304" pitchFamily="18" charset="0"/>
              </a:rPr>
              <a:t>Equitable Distribution Valuation in N.C.</a:t>
            </a:r>
          </a:p>
          <a:p>
            <a:pPr marL="0" indent="0" defTabSz="457200">
              <a:spcBef>
                <a:spcPts val="1000"/>
              </a:spcBef>
              <a:buNone/>
            </a:pPr>
            <a:r>
              <a:rPr lang="en-US" sz="2400" b="1" dirty="0">
                <a:latin typeface="Times New Roman" panose="02020603050405020304" pitchFamily="18" charset="0"/>
                <a:cs typeface="Times New Roman" panose="02020603050405020304" pitchFamily="18" charset="0"/>
              </a:rPr>
              <a:t> </a:t>
            </a:r>
          </a:p>
          <a:p>
            <a:pPr lvl="1" defTabSz="457200">
              <a:spcBef>
                <a:spcPts val="1000"/>
              </a:spcBef>
              <a:buClr>
                <a:schemeClr val="accent1"/>
              </a:buClr>
              <a:buFont typeface="Wingdings 3" charset="2"/>
              <a:buChar char=""/>
            </a:pPr>
            <a:r>
              <a:rPr lang="en-US" sz="1800" dirty="0">
                <a:latin typeface="Times New Roman" panose="02020603050405020304" pitchFamily="18" charset="0"/>
                <a:cs typeface="Times New Roman" panose="02020603050405020304" pitchFamily="18" charset="0"/>
              </a:rPr>
              <a:t>The trial judge must determine the net value of property. [Conway v. Conway.]</a:t>
            </a:r>
          </a:p>
          <a:p>
            <a:pPr lvl="1" defTabSz="457200">
              <a:spcBef>
                <a:spcPts val="1000"/>
              </a:spcBef>
              <a:buClr>
                <a:schemeClr val="accent1"/>
              </a:buClr>
              <a:buFont typeface="Wingdings 3" charset="2"/>
              <a:buChar char=""/>
            </a:pPr>
            <a:r>
              <a:rPr lang="en-US" sz="1800" dirty="0">
                <a:latin typeface="Times New Roman" panose="02020603050405020304" pitchFamily="18" charset="0"/>
                <a:cs typeface="Times New Roman" panose="02020603050405020304" pitchFamily="18" charset="0"/>
              </a:rPr>
              <a:t>Marital property is valued as of the date of separation (DOS). [G.S. 50-21(b).]</a:t>
            </a:r>
          </a:p>
          <a:p>
            <a:pPr lvl="1" defTabSz="457200">
              <a:spcBef>
                <a:spcPts val="1000"/>
              </a:spcBef>
              <a:buClr>
                <a:schemeClr val="accent1"/>
              </a:buClr>
              <a:buFont typeface="Wingdings 3" charset="2"/>
              <a:buChar char=""/>
            </a:pPr>
            <a:r>
              <a:rPr lang="en-US" sz="1800" dirty="0">
                <a:latin typeface="Times New Roman" panose="02020603050405020304" pitchFamily="18" charset="0"/>
                <a:cs typeface="Times New Roman" panose="02020603050405020304" pitchFamily="18" charset="0"/>
              </a:rPr>
              <a:t>Passive appreciation and diminution in the business after the DOS and before the date of distribution is divisible.  Divisible unless caused by actions of one spouse.</a:t>
            </a:r>
          </a:p>
          <a:p>
            <a:pPr lvl="1" defTabSz="457200">
              <a:spcBef>
                <a:spcPts val="1000"/>
              </a:spcBef>
              <a:buClr>
                <a:schemeClr val="accent1"/>
              </a:buClr>
              <a:buFont typeface="Wingdings 3" charset="2"/>
              <a:buChar char=""/>
            </a:pPr>
            <a:r>
              <a:rPr lang="en-US" sz="1800" dirty="0">
                <a:latin typeface="Times New Roman" panose="02020603050405020304" pitchFamily="18" charset="0"/>
                <a:cs typeface="Times New Roman" panose="02020603050405020304" pitchFamily="18" charset="0"/>
              </a:rPr>
              <a:t>There is no single best approach to valuing a professional association or practice [Sharp v. Sharp (quoting Poore v. Poore)]</a:t>
            </a:r>
          </a:p>
          <a:p>
            <a:pPr lvl="1" defTabSz="457200">
              <a:spcBef>
                <a:spcPts val="1000"/>
              </a:spcBef>
              <a:buClr>
                <a:schemeClr val="accent1"/>
              </a:buClr>
              <a:buFont typeface="Wingdings 3" charset="2"/>
              <a:buChar char=""/>
            </a:pPr>
            <a:r>
              <a:rPr lang="en-US" sz="1800" dirty="0">
                <a:latin typeface="Times New Roman" panose="02020603050405020304" pitchFamily="18" charset="0"/>
                <a:cs typeface="Times New Roman" panose="02020603050405020304" pitchFamily="18" charset="0"/>
              </a:rPr>
              <a:t>IRS Revenue Ruling 59-60 identifies eight factors fundamental in valuing private equity in a business.</a:t>
            </a:r>
          </a:p>
          <a:p>
            <a:pPr lvl="1" defTabSz="457200">
              <a:spcBef>
                <a:spcPts val="1000"/>
              </a:spcBef>
              <a:buClr>
                <a:schemeClr val="accent1"/>
              </a:buClr>
              <a:buFont typeface="Wingdings 3" charset="2"/>
              <a:buChar char=""/>
            </a:pPr>
            <a:r>
              <a:rPr lang="en-US" sz="1800" dirty="0">
                <a:latin typeface="Times New Roman" panose="02020603050405020304" pitchFamily="18" charset="0"/>
                <a:cs typeface="Times New Roman" panose="02020603050405020304" pitchFamily="18" charset="0"/>
              </a:rPr>
              <a:t>A Nationwide insurance agency which could not be sold still had value to the husband above and beyond a salary or the net worth of the fixed assets. [Hamby v. Hamby]</a:t>
            </a:r>
            <a:endParaRPr lang="en-US" sz="1800" dirty="0"/>
          </a:p>
        </p:txBody>
      </p:sp>
    </p:spTree>
    <p:extLst>
      <p:ext uri="{BB962C8B-B14F-4D97-AF65-F5344CB8AC3E}">
        <p14:creationId xmlns:p14="http://schemas.microsoft.com/office/powerpoint/2010/main" val="5816175"/>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4FD616AB-2B32-4A45-BEC9-C743E89780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29" name="Rectangle 28">
            <a:extLst>
              <a:ext uri="{FF2B5EF4-FFF2-40B4-BE49-F238E27FC236}">
                <a16:creationId xmlns:a16="http://schemas.microsoft.com/office/drawing/2014/main" id="{BEC91407-C839-4EE3-B5C6-34919D3DE7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82600"/>
            <a:ext cx="9143999" cy="58927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41299" y="804334"/>
            <a:ext cx="3128772" cy="5219948"/>
          </a:xfrm>
        </p:spPr>
        <p:txBody>
          <a:bodyPr anchor="t">
            <a:normAutofit/>
          </a:bodyPr>
          <a:lstStyle/>
          <a:p>
            <a:br>
              <a:rPr lang="en-US" sz="2800" dirty="0">
                <a:solidFill>
                  <a:schemeClr val="tx2"/>
                </a:solidFill>
                <a:latin typeface="Times New Roman" panose="02020603050405020304" pitchFamily="18" charset="0"/>
                <a:cs typeface="Times New Roman" panose="02020603050405020304" pitchFamily="18" charset="0"/>
              </a:rPr>
            </a:br>
            <a:br>
              <a:rPr lang="en-US" sz="2800" dirty="0">
                <a:solidFill>
                  <a:schemeClr val="tx2"/>
                </a:solidFill>
                <a:latin typeface="Times New Roman" panose="02020603050405020304" pitchFamily="18" charset="0"/>
                <a:cs typeface="Times New Roman" panose="02020603050405020304" pitchFamily="18" charset="0"/>
              </a:rPr>
            </a:br>
            <a:br>
              <a:rPr lang="en-US" sz="2800" dirty="0">
                <a:solidFill>
                  <a:schemeClr val="tx2"/>
                </a:solidFill>
                <a:latin typeface="Times New Roman" panose="02020603050405020304" pitchFamily="18" charset="0"/>
                <a:cs typeface="Times New Roman" panose="02020603050405020304" pitchFamily="18" charset="0"/>
              </a:rPr>
            </a:br>
            <a:br>
              <a:rPr lang="en-US" sz="2800" dirty="0">
                <a:solidFill>
                  <a:schemeClr val="tx2"/>
                </a:solidFill>
                <a:latin typeface="Times New Roman" panose="02020603050405020304" pitchFamily="18" charset="0"/>
                <a:cs typeface="Times New Roman" panose="02020603050405020304" pitchFamily="18" charset="0"/>
              </a:rPr>
            </a:br>
            <a:br>
              <a:rPr lang="en-US" sz="2800" dirty="0">
                <a:solidFill>
                  <a:schemeClr val="tx2"/>
                </a:solidFill>
                <a:latin typeface="Times New Roman" panose="02020603050405020304" pitchFamily="18" charset="0"/>
                <a:cs typeface="Times New Roman" panose="02020603050405020304" pitchFamily="18" charset="0"/>
              </a:rPr>
            </a:br>
            <a:r>
              <a:rPr lang="en-US" sz="2800" dirty="0">
                <a:solidFill>
                  <a:schemeClr val="tx2"/>
                </a:solidFill>
                <a:latin typeface="Times New Roman" panose="02020603050405020304" pitchFamily="18" charset="0"/>
                <a:cs typeface="Times New Roman" panose="02020603050405020304" pitchFamily="18" charset="0"/>
              </a:rPr>
              <a:t>Business Valuation: ten things you need to know</a:t>
            </a:r>
            <a:br>
              <a:rPr lang="en-US" sz="2800" dirty="0">
                <a:solidFill>
                  <a:schemeClr val="tx2"/>
                </a:solidFill>
                <a:latin typeface="Times New Roman" panose="02020603050405020304" pitchFamily="18" charset="0"/>
                <a:cs typeface="Times New Roman" panose="02020603050405020304" pitchFamily="18" charset="0"/>
              </a:rPr>
            </a:br>
            <a:br>
              <a:rPr lang="en-US" sz="2800" dirty="0">
                <a:solidFill>
                  <a:schemeClr val="tx2"/>
                </a:solidFill>
                <a:latin typeface="Times New Roman" panose="02020603050405020304" pitchFamily="18" charset="0"/>
                <a:cs typeface="Times New Roman" panose="02020603050405020304" pitchFamily="18" charset="0"/>
              </a:rPr>
            </a:br>
            <a:br>
              <a:rPr lang="en-US" sz="2800" dirty="0">
                <a:solidFill>
                  <a:schemeClr val="tx2"/>
                </a:solidFill>
                <a:latin typeface="Times New Roman" panose="02020603050405020304" pitchFamily="18" charset="0"/>
                <a:cs typeface="Times New Roman" panose="02020603050405020304" pitchFamily="18" charset="0"/>
              </a:rPr>
            </a:br>
            <a:br>
              <a:rPr lang="en-US" sz="2800" dirty="0">
                <a:solidFill>
                  <a:schemeClr val="tx2"/>
                </a:solidFill>
                <a:latin typeface="Times New Roman" panose="02020603050405020304" pitchFamily="18" charset="0"/>
                <a:cs typeface="Times New Roman" panose="02020603050405020304" pitchFamily="18" charset="0"/>
              </a:rPr>
            </a:br>
            <a:endParaRPr lang="en-US" sz="2800" dirty="0">
              <a:solidFill>
                <a:schemeClr val="tx2"/>
              </a:solidFill>
            </a:endParaRPr>
          </a:p>
        </p:txBody>
      </p:sp>
      <p:sp>
        <p:nvSpPr>
          <p:cNvPr id="4" name="Content Placeholder 3">
            <a:extLst>
              <a:ext uri="{FF2B5EF4-FFF2-40B4-BE49-F238E27FC236}">
                <a16:creationId xmlns:a16="http://schemas.microsoft.com/office/drawing/2014/main" id="{092063D1-745C-4D7C-B35E-9A6DD4AEFA25}"/>
              </a:ext>
            </a:extLst>
          </p:cNvPr>
          <p:cNvSpPr>
            <a:spLocks noGrp="1"/>
          </p:cNvSpPr>
          <p:nvPr>
            <p:ph idx="1"/>
          </p:nvPr>
        </p:nvSpPr>
        <p:spPr>
          <a:xfrm>
            <a:off x="2667000" y="761999"/>
            <a:ext cx="6477000" cy="5613400"/>
          </a:xfrm>
        </p:spPr>
        <p:txBody>
          <a:bodyPr anchor="t">
            <a:normAutofit/>
          </a:bodyPr>
          <a:lstStyle/>
          <a:p>
            <a:pPr marL="0" indent="0" defTabSz="457200">
              <a:spcBef>
                <a:spcPts val="1000"/>
              </a:spcBef>
              <a:buNone/>
            </a:pPr>
            <a:r>
              <a:rPr lang="en-US" b="1" dirty="0">
                <a:latin typeface="Times New Roman" panose="02020603050405020304" pitchFamily="18" charset="0"/>
                <a:cs typeface="Times New Roman" panose="02020603050405020304" pitchFamily="18" charset="0"/>
              </a:rPr>
              <a:t>The approaches to value and when they are applicable</a:t>
            </a:r>
          </a:p>
          <a:p>
            <a:pPr lvl="1" defTabSz="457200">
              <a:spcBef>
                <a:spcPts val="1000"/>
              </a:spcBef>
              <a:buClr>
                <a:schemeClr val="accent1"/>
              </a:buClr>
              <a:buFont typeface="Wingdings 3" charset="2"/>
              <a:buChar char=""/>
            </a:pPr>
            <a:r>
              <a:rPr lang="en-US" sz="2100" dirty="0">
                <a:latin typeface="Times New Roman" panose="02020603050405020304" pitchFamily="18" charset="0"/>
                <a:cs typeface="Times New Roman" panose="02020603050405020304" pitchFamily="18" charset="0"/>
              </a:rPr>
              <a:t>Asset Approach – a general way of determining a value indication of a business using one or more methods based on the value of the assets net of liabilities. </a:t>
            </a:r>
          </a:p>
          <a:p>
            <a:pPr lvl="2"/>
            <a:r>
              <a:rPr lang="en-US" sz="2100" dirty="0">
                <a:latin typeface="Times New Roman" panose="02020603050405020304" pitchFamily="18" charset="0"/>
                <a:cs typeface="Times New Roman" panose="02020603050405020304" pitchFamily="18" charset="0"/>
              </a:rPr>
              <a:t>Most appropriate for valuing investment or real estate holding companies </a:t>
            </a:r>
          </a:p>
          <a:p>
            <a:pPr lvl="1" defTabSz="457200">
              <a:spcBef>
                <a:spcPts val="1000"/>
              </a:spcBef>
              <a:buClr>
                <a:schemeClr val="accent1"/>
              </a:buClr>
              <a:buFont typeface="Wingdings 3" charset="2"/>
              <a:buChar char=""/>
            </a:pPr>
            <a:r>
              <a:rPr lang="en-US" sz="2100" dirty="0">
                <a:latin typeface="Times New Roman" panose="02020603050405020304" pitchFamily="18" charset="0"/>
                <a:cs typeface="Times New Roman" panose="02020603050405020304" pitchFamily="18" charset="0"/>
              </a:rPr>
              <a:t>Market Approach – the idea behind the market approach is that the value of a business can be determined by reference to reasonably comparable guideline companies (“comps”) for which transaction values are known. </a:t>
            </a:r>
          </a:p>
          <a:p>
            <a:pPr lvl="1" defTabSz="457200">
              <a:spcBef>
                <a:spcPts val="1000"/>
              </a:spcBef>
              <a:buClr>
                <a:schemeClr val="accent1"/>
              </a:buClr>
              <a:buFont typeface="Wingdings 3" charset="2"/>
              <a:buChar char=""/>
            </a:pPr>
            <a:r>
              <a:rPr lang="en-US" sz="2100" dirty="0">
                <a:latin typeface="Times New Roman" panose="02020603050405020304" pitchFamily="18" charset="0"/>
                <a:cs typeface="Times New Roman" panose="02020603050405020304" pitchFamily="18" charset="0"/>
              </a:rPr>
              <a:t>Income Approach – a general way of determining a value indication of a business, using one or more methods that convert anticipated economic benefits into a present single amount.</a:t>
            </a:r>
          </a:p>
        </p:txBody>
      </p:sp>
    </p:spTree>
    <p:extLst>
      <p:ext uri="{BB962C8B-B14F-4D97-AF65-F5344CB8AC3E}">
        <p14:creationId xmlns:p14="http://schemas.microsoft.com/office/powerpoint/2010/main" val="2305142918"/>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19">
            <a:extLst>
              <a:ext uri="{FF2B5EF4-FFF2-40B4-BE49-F238E27FC236}">
                <a16:creationId xmlns:a16="http://schemas.microsoft.com/office/drawing/2014/main" id="{CB972422-B794-4FA8-BCC6-BAF6938A1B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0" y="201568"/>
            <a:ext cx="2986453" cy="1219200"/>
          </a:xfrm>
        </p:spPr>
        <p:txBody>
          <a:bodyPr>
            <a:normAutofit fontScale="90000"/>
          </a:bodyPr>
          <a:lstStyle/>
          <a:p>
            <a:br>
              <a:rPr lang="en-US" sz="2200" dirty="0">
                <a:solidFill>
                  <a:schemeClr val="tx2"/>
                </a:solidFill>
                <a:latin typeface="Times New Roman" panose="02020603050405020304" pitchFamily="18" charset="0"/>
                <a:cs typeface="Times New Roman" panose="02020603050405020304" pitchFamily="18" charset="0"/>
              </a:rPr>
            </a:br>
            <a:br>
              <a:rPr lang="en-US" sz="2200" dirty="0">
                <a:solidFill>
                  <a:schemeClr val="tx2"/>
                </a:solidFill>
                <a:latin typeface="Times New Roman" panose="02020603050405020304" pitchFamily="18" charset="0"/>
                <a:cs typeface="Times New Roman" panose="02020603050405020304" pitchFamily="18" charset="0"/>
              </a:rPr>
            </a:br>
            <a:br>
              <a:rPr lang="en-US" sz="2200" dirty="0">
                <a:solidFill>
                  <a:schemeClr val="tx2"/>
                </a:solidFill>
                <a:latin typeface="Times New Roman" panose="02020603050405020304" pitchFamily="18" charset="0"/>
                <a:cs typeface="Times New Roman" panose="02020603050405020304" pitchFamily="18" charset="0"/>
              </a:rPr>
            </a:br>
            <a:br>
              <a:rPr lang="en-US" sz="2200" dirty="0">
                <a:solidFill>
                  <a:schemeClr val="tx2"/>
                </a:solidFill>
                <a:latin typeface="Times New Roman" panose="02020603050405020304" pitchFamily="18" charset="0"/>
                <a:cs typeface="Times New Roman" panose="02020603050405020304" pitchFamily="18" charset="0"/>
              </a:rPr>
            </a:br>
            <a:br>
              <a:rPr lang="en-US" sz="2200" dirty="0">
                <a:solidFill>
                  <a:schemeClr val="tx2"/>
                </a:solidFill>
                <a:latin typeface="Times New Roman" panose="02020603050405020304" pitchFamily="18" charset="0"/>
                <a:cs typeface="Times New Roman" panose="02020603050405020304" pitchFamily="18" charset="0"/>
              </a:rPr>
            </a:br>
            <a:r>
              <a:rPr lang="en-US" sz="2200" dirty="0">
                <a:solidFill>
                  <a:schemeClr val="tx2"/>
                </a:solidFill>
                <a:latin typeface="Times New Roman" panose="02020603050405020304" pitchFamily="18" charset="0"/>
                <a:cs typeface="Times New Roman" panose="02020603050405020304" pitchFamily="18" charset="0"/>
              </a:rPr>
              <a:t>Business Valuation: 10 things every CPA needs to know</a:t>
            </a:r>
            <a:br>
              <a:rPr lang="en-US" sz="2200" dirty="0">
                <a:solidFill>
                  <a:schemeClr val="tx2"/>
                </a:solidFill>
                <a:latin typeface="Times New Roman" panose="02020603050405020304" pitchFamily="18" charset="0"/>
                <a:cs typeface="Times New Roman" panose="02020603050405020304" pitchFamily="18" charset="0"/>
              </a:rPr>
            </a:br>
            <a:br>
              <a:rPr lang="en-US" sz="2200" dirty="0">
                <a:solidFill>
                  <a:schemeClr val="tx2"/>
                </a:solidFill>
                <a:latin typeface="Times New Roman" panose="02020603050405020304" pitchFamily="18" charset="0"/>
                <a:cs typeface="Times New Roman" panose="02020603050405020304" pitchFamily="18" charset="0"/>
              </a:rPr>
            </a:br>
            <a:br>
              <a:rPr lang="en-US" sz="2200" dirty="0">
                <a:solidFill>
                  <a:schemeClr val="tx2"/>
                </a:solidFill>
                <a:latin typeface="Times New Roman" panose="02020603050405020304" pitchFamily="18" charset="0"/>
                <a:cs typeface="Times New Roman" panose="02020603050405020304" pitchFamily="18" charset="0"/>
              </a:rPr>
            </a:br>
            <a:endParaRPr lang="en-US" sz="2200" dirty="0">
              <a:solidFill>
                <a:schemeClr val="tx2"/>
              </a:solidFill>
            </a:endParaRPr>
          </a:p>
        </p:txBody>
      </p:sp>
      <p:sp>
        <p:nvSpPr>
          <p:cNvPr id="27" name="Rectangle 21">
            <a:extLst>
              <a:ext uri="{FF2B5EF4-FFF2-40B4-BE49-F238E27FC236}">
                <a16:creationId xmlns:a16="http://schemas.microsoft.com/office/drawing/2014/main" id="{89DE9E2B-5611-49C8-862E-AD4D43A8AA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6751" cy="482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24" name="Straight Connector 23">
            <a:extLst>
              <a:ext uri="{FF2B5EF4-FFF2-40B4-BE49-F238E27FC236}">
                <a16:creationId xmlns:a16="http://schemas.microsoft.com/office/drawing/2014/main" id="{5296EC4F-8732-481B-94CB-C98E4EF297F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044951" y="1836869"/>
            <a:ext cx="0" cy="3184263"/>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4" name="Content Placeholder 3">
            <a:extLst>
              <a:ext uri="{FF2B5EF4-FFF2-40B4-BE49-F238E27FC236}">
                <a16:creationId xmlns:a16="http://schemas.microsoft.com/office/drawing/2014/main" id="{092063D1-745C-4D7C-B35E-9A6DD4AEFA25}"/>
              </a:ext>
            </a:extLst>
          </p:cNvPr>
          <p:cNvSpPr>
            <a:spLocks noGrp="1"/>
          </p:cNvSpPr>
          <p:nvPr>
            <p:ph idx="1"/>
          </p:nvPr>
        </p:nvSpPr>
        <p:spPr>
          <a:xfrm>
            <a:off x="2802261" y="482600"/>
            <a:ext cx="6191893" cy="5795064"/>
          </a:xfrm>
        </p:spPr>
        <p:txBody>
          <a:bodyPr anchor="ctr">
            <a:normAutofit/>
          </a:bodyPr>
          <a:lstStyle/>
          <a:p>
            <a:pPr marL="228600" lvl="1" indent="0">
              <a:buNone/>
            </a:pPr>
            <a:endParaRPr lang="en-US" sz="1500" dirty="0">
              <a:solidFill>
                <a:schemeClr val="tx2"/>
              </a:solidFill>
              <a:latin typeface="Times New Roman" panose="02020603050405020304" pitchFamily="18" charset="0"/>
              <a:cs typeface="Times New Roman" panose="02020603050405020304" pitchFamily="18" charset="0"/>
            </a:endParaRPr>
          </a:p>
          <a:p>
            <a:pPr lvl="1" defTabSz="457200">
              <a:spcBef>
                <a:spcPts val="1000"/>
              </a:spcBef>
              <a:buClr>
                <a:schemeClr val="accent1"/>
              </a:buClr>
              <a:buFont typeface="Wingdings 3" charset="2"/>
              <a:buChar char=""/>
            </a:pPr>
            <a:r>
              <a:rPr lang="en-US" dirty="0">
                <a:solidFill>
                  <a:schemeClr val="tx2"/>
                </a:solidFill>
                <a:latin typeface="Times New Roman" panose="02020603050405020304" pitchFamily="18" charset="0"/>
                <a:cs typeface="Times New Roman" panose="02020603050405020304" pitchFamily="18" charset="0"/>
              </a:rPr>
              <a:t>Of all the intrinsic characteristics related to an equity interest one may be more important than the element of control.  </a:t>
            </a:r>
          </a:p>
          <a:p>
            <a:pPr marL="228600" lvl="1" indent="0" defTabSz="457200">
              <a:spcBef>
                <a:spcPts val="1000"/>
              </a:spcBef>
              <a:buClr>
                <a:schemeClr val="accent1"/>
              </a:buClr>
              <a:buNone/>
            </a:pPr>
            <a:endParaRPr lang="en-US" dirty="0">
              <a:solidFill>
                <a:schemeClr val="tx2"/>
              </a:solidFill>
              <a:latin typeface="Times New Roman" panose="02020603050405020304" pitchFamily="18" charset="0"/>
              <a:cs typeface="Times New Roman" panose="02020603050405020304" pitchFamily="18" charset="0"/>
            </a:endParaRPr>
          </a:p>
          <a:p>
            <a:pPr lvl="1" defTabSz="457200">
              <a:spcBef>
                <a:spcPts val="1000"/>
              </a:spcBef>
              <a:buClr>
                <a:schemeClr val="accent1"/>
              </a:buClr>
              <a:buFont typeface="Wingdings 3" charset="2"/>
              <a:buChar char=""/>
            </a:pPr>
            <a:r>
              <a:rPr lang="en-US" dirty="0">
                <a:solidFill>
                  <a:schemeClr val="tx2"/>
                </a:solidFill>
                <a:latin typeface="Times New Roman" panose="02020603050405020304" pitchFamily="18" charset="0"/>
                <a:cs typeface="Times New Roman" panose="02020603050405020304" pitchFamily="18" charset="0"/>
              </a:rPr>
              <a:t>Advantages of maintaining a control position in a privately held enterprise</a:t>
            </a:r>
          </a:p>
          <a:p>
            <a:pPr lvl="2"/>
            <a:r>
              <a:rPr lang="en-US" sz="2000" dirty="0">
                <a:solidFill>
                  <a:schemeClr val="tx2"/>
                </a:solidFill>
                <a:latin typeface="Times New Roman" panose="02020603050405020304" pitchFamily="18" charset="0"/>
                <a:cs typeface="Times New Roman" panose="02020603050405020304" pitchFamily="18" charset="0"/>
              </a:rPr>
              <a:t>Power to acquire and dispose of business assets</a:t>
            </a:r>
          </a:p>
          <a:p>
            <a:pPr lvl="2"/>
            <a:r>
              <a:rPr lang="en-US" sz="2000" dirty="0">
                <a:solidFill>
                  <a:schemeClr val="tx2"/>
                </a:solidFill>
                <a:latin typeface="Times New Roman" panose="02020603050405020304" pitchFamily="18" charset="0"/>
                <a:cs typeface="Times New Roman" panose="02020603050405020304" pitchFamily="18" charset="0"/>
              </a:rPr>
              <a:t>Power to dictate dividend policy and payments</a:t>
            </a:r>
          </a:p>
          <a:p>
            <a:pPr lvl="2"/>
            <a:r>
              <a:rPr lang="en-US" sz="2000" dirty="0">
                <a:solidFill>
                  <a:schemeClr val="tx2"/>
                </a:solidFill>
                <a:latin typeface="Times New Roman" panose="02020603050405020304" pitchFamily="18" charset="0"/>
                <a:cs typeface="Times New Roman" panose="02020603050405020304" pitchFamily="18" charset="0"/>
              </a:rPr>
              <a:t>Power to revise company organization documents</a:t>
            </a:r>
          </a:p>
          <a:p>
            <a:pPr lvl="1" defTabSz="457200">
              <a:spcBef>
                <a:spcPts val="1000"/>
              </a:spcBef>
              <a:buClr>
                <a:schemeClr val="accent1"/>
              </a:buClr>
              <a:buFont typeface="Wingdings 3" charset="2"/>
              <a:buChar char=""/>
            </a:pPr>
            <a:endParaRPr lang="en-US" dirty="0">
              <a:solidFill>
                <a:schemeClr val="tx2"/>
              </a:solidFill>
              <a:latin typeface="Times New Roman" panose="02020603050405020304" pitchFamily="18" charset="0"/>
              <a:cs typeface="Times New Roman" panose="02020603050405020304" pitchFamily="18" charset="0"/>
            </a:endParaRPr>
          </a:p>
          <a:p>
            <a:pPr lvl="1" defTabSz="457200">
              <a:spcBef>
                <a:spcPts val="1000"/>
              </a:spcBef>
              <a:buClr>
                <a:schemeClr val="accent1"/>
              </a:buClr>
              <a:buFont typeface="Wingdings 3" charset="2"/>
              <a:buChar char=""/>
            </a:pPr>
            <a:r>
              <a:rPr lang="en-US" dirty="0">
                <a:solidFill>
                  <a:schemeClr val="tx2"/>
                </a:solidFill>
                <a:latin typeface="Times New Roman" panose="02020603050405020304" pitchFamily="18" charset="0"/>
                <a:cs typeface="Times New Roman" panose="02020603050405020304" pitchFamily="18" charset="0"/>
              </a:rPr>
              <a:t>Minority ownership interests in privately held businesses may be worth much less than their proportionate share of the overall business value.  </a:t>
            </a:r>
          </a:p>
          <a:p>
            <a:pPr marL="731520" lvl="2" indent="0">
              <a:buNone/>
            </a:pPr>
            <a:endParaRPr lang="en-US" sz="1500" dirty="0">
              <a:solidFill>
                <a:schemeClr val="tx2"/>
              </a:solidFill>
            </a:endParaRPr>
          </a:p>
        </p:txBody>
      </p:sp>
      <p:sp>
        <p:nvSpPr>
          <p:cNvPr id="26" name="Rectangle 25">
            <a:extLst>
              <a:ext uri="{FF2B5EF4-FFF2-40B4-BE49-F238E27FC236}">
                <a16:creationId xmlns:a16="http://schemas.microsoft.com/office/drawing/2014/main" id="{519C7155-1644-4C60-B0B5-32B1800D60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75400"/>
            <a:ext cx="9146751" cy="482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TextBox 15">
            <a:extLst>
              <a:ext uri="{FF2B5EF4-FFF2-40B4-BE49-F238E27FC236}">
                <a16:creationId xmlns:a16="http://schemas.microsoft.com/office/drawing/2014/main" id="{4CC8AC2B-2316-46D8-A111-7C10408354AF}"/>
              </a:ext>
            </a:extLst>
          </p:cNvPr>
          <p:cNvSpPr txBox="1"/>
          <p:nvPr/>
        </p:nvSpPr>
        <p:spPr>
          <a:xfrm>
            <a:off x="3032990" y="580336"/>
            <a:ext cx="5349005" cy="461665"/>
          </a:xfrm>
          <a:prstGeom prst="rect">
            <a:avLst/>
          </a:prstGeom>
          <a:noFill/>
        </p:spPr>
        <p:txBody>
          <a:bodyPr wrap="square">
            <a:spAutoFit/>
          </a:bodyPr>
          <a:lstStyle/>
          <a:p>
            <a:pPr marL="0" indent="0" defTabSz="457200">
              <a:spcBef>
                <a:spcPts val="1000"/>
              </a:spcBef>
              <a:buNone/>
            </a:pPr>
            <a:r>
              <a:rPr lang="en-US" sz="2400" b="1" dirty="0">
                <a:solidFill>
                  <a:schemeClr val="tx2"/>
                </a:solidFill>
                <a:latin typeface="Times New Roman" panose="02020603050405020304" pitchFamily="18" charset="0"/>
                <a:cs typeface="Times New Roman" panose="02020603050405020304" pitchFamily="18" charset="0"/>
              </a:rPr>
              <a:t>Why 51% is 100% better than 49%</a:t>
            </a:r>
          </a:p>
        </p:txBody>
      </p:sp>
    </p:spTree>
    <p:extLst>
      <p:ext uri="{BB962C8B-B14F-4D97-AF65-F5344CB8AC3E}">
        <p14:creationId xmlns:p14="http://schemas.microsoft.com/office/powerpoint/2010/main" val="1562388245"/>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A457F22-2034-4200-B6E4-5B8372AAC2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62253"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A9DA7986-F4F5-4F92-94A3-343B2D7200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76981"/>
            <a:ext cx="3514725" cy="16395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399" y="176981"/>
            <a:ext cx="3309853" cy="1499419"/>
          </a:xfrm>
        </p:spPr>
        <p:txBody>
          <a:bodyPr>
            <a:normAutofit fontScale="90000"/>
          </a:bodyPr>
          <a:lstStyle/>
          <a:p>
            <a:br>
              <a:rPr lang="en-US" sz="1000" dirty="0">
                <a:solidFill>
                  <a:schemeClr val="tx2"/>
                </a:solidFill>
                <a:latin typeface="Times New Roman" panose="02020603050405020304" pitchFamily="18" charset="0"/>
                <a:cs typeface="Times New Roman" panose="02020603050405020304" pitchFamily="18" charset="0"/>
              </a:rPr>
            </a:br>
            <a:br>
              <a:rPr lang="en-US" sz="1000" dirty="0">
                <a:solidFill>
                  <a:schemeClr val="tx2"/>
                </a:solidFill>
                <a:latin typeface="Times New Roman" panose="02020603050405020304" pitchFamily="18" charset="0"/>
                <a:cs typeface="Times New Roman" panose="02020603050405020304" pitchFamily="18" charset="0"/>
              </a:rPr>
            </a:br>
            <a:br>
              <a:rPr lang="en-US" sz="1000" dirty="0">
                <a:solidFill>
                  <a:schemeClr val="tx2"/>
                </a:solidFill>
                <a:latin typeface="Times New Roman" panose="02020603050405020304" pitchFamily="18" charset="0"/>
                <a:cs typeface="Times New Roman" panose="02020603050405020304" pitchFamily="18" charset="0"/>
              </a:rPr>
            </a:br>
            <a:br>
              <a:rPr lang="en-US" sz="1000" dirty="0">
                <a:solidFill>
                  <a:schemeClr val="tx2"/>
                </a:solidFill>
                <a:latin typeface="Times New Roman" panose="02020603050405020304" pitchFamily="18" charset="0"/>
                <a:cs typeface="Times New Roman" panose="02020603050405020304" pitchFamily="18" charset="0"/>
              </a:rPr>
            </a:br>
            <a:br>
              <a:rPr lang="en-US" sz="1000" dirty="0">
                <a:solidFill>
                  <a:schemeClr val="tx2"/>
                </a:solidFill>
                <a:latin typeface="Times New Roman" panose="02020603050405020304" pitchFamily="18" charset="0"/>
                <a:cs typeface="Times New Roman" panose="02020603050405020304" pitchFamily="18" charset="0"/>
              </a:rPr>
            </a:br>
            <a:r>
              <a:rPr lang="en-US" sz="2400" dirty="0">
                <a:solidFill>
                  <a:schemeClr val="tx2"/>
                </a:solidFill>
                <a:latin typeface="Times New Roman" panose="02020603050405020304" pitchFamily="18" charset="0"/>
                <a:cs typeface="Times New Roman" panose="02020603050405020304" pitchFamily="18" charset="0"/>
              </a:rPr>
              <a:t>Business Valuation: 10 things every CPA needs to know</a:t>
            </a:r>
            <a:br>
              <a:rPr lang="en-US" sz="1000" dirty="0">
                <a:solidFill>
                  <a:schemeClr val="tx2"/>
                </a:solidFill>
                <a:latin typeface="Times New Roman" panose="02020603050405020304" pitchFamily="18" charset="0"/>
                <a:cs typeface="Times New Roman" panose="02020603050405020304" pitchFamily="18" charset="0"/>
              </a:rPr>
            </a:br>
            <a:br>
              <a:rPr lang="en-US" sz="1000" dirty="0">
                <a:solidFill>
                  <a:schemeClr val="tx2"/>
                </a:solidFill>
                <a:latin typeface="Times New Roman" panose="02020603050405020304" pitchFamily="18" charset="0"/>
                <a:cs typeface="Times New Roman" panose="02020603050405020304" pitchFamily="18" charset="0"/>
              </a:rPr>
            </a:br>
            <a:br>
              <a:rPr lang="en-US" sz="1000" dirty="0">
                <a:solidFill>
                  <a:schemeClr val="tx2"/>
                </a:solidFill>
                <a:latin typeface="Times New Roman" panose="02020603050405020304" pitchFamily="18" charset="0"/>
                <a:cs typeface="Times New Roman" panose="02020603050405020304" pitchFamily="18" charset="0"/>
              </a:rPr>
            </a:br>
            <a:endParaRPr lang="en-US" sz="1000" dirty="0">
              <a:solidFill>
                <a:schemeClr val="tx2"/>
              </a:solidFill>
            </a:endParaRPr>
          </a:p>
        </p:txBody>
      </p:sp>
      <p:sp>
        <p:nvSpPr>
          <p:cNvPr id="13" name="Rectangle 12">
            <a:extLst>
              <a:ext uri="{FF2B5EF4-FFF2-40B4-BE49-F238E27FC236}">
                <a16:creationId xmlns:a16="http://schemas.microsoft.com/office/drawing/2014/main" id="{428E76FD-76EE-4DE6-BBA4-EEA6E4B98C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68892" y="0"/>
            <a:ext cx="5675108" cy="6858000"/>
          </a:xfrm>
          <a:prstGeom prst="rect">
            <a:avLst/>
          </a:prstGeom>
          <a:solidFill>
            <a:schemeClr val="bg1"/>
          </a:solidFill>
          <a:ln>
            <a:no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endParaRPr lang="en-US" dirty="0"/>
          </a:p>
        </p:txBody>
      </p:sp>
      <p:pic>
        <p:nvPicPr>
          <p:cNvPr id="3" name="Picture 2">
            <a:extLst>
              <a:ext uri="{FF2B5EF4-FFF2-40B4-BE49-F238E27FC236}">
                <a16:creationId xmlns:a16="http://schemas.microsoft.com/office/drawing/2014/main" id="{678F7CC1-6C19-4D1C-9C23-A791011EB132}"/>
              </a:ext>
            </a:extLst>
          </p:cNvPr>
          <p:cNvPicPr>
            <a:picLocks noChangeAspect="1"/>
          </p:cNvPicPr>
          <p:nvPr/>
        </p:nvPicPr>
        <p:blipFill>
          <a:blip r:embed="rId3"/>
          <a:stretch>
            <a:fillRect/>
          </a:stretch>
        </p:blipFill>
        <p:spPr>
          <a:xfrm>
            <a:off x="3423231" y="2254879"/>
            <a:ext cx="5674210" cy="3369558"/>
          </a:xfrm>
          <a:prstGeom prst="rect">
            <a:avLst/>
          </a:prstGeom>
        </p:spPr>
      </p:pic>
      <p:sp>
        <p:nvSpPr>
          <p:cNvPr id="12" name="TextBox 11">
            <a:extLst>
              <a:ext uri="{FF2B5EF4-FFF2-40B4-BE49-F238E27FC236}">
                <a16:creationId xmlns:a16="http://schemas.microsoft.com/office/drawing/2014/main" id="{6AB801B5-8ECC-4572-B6A9-7186ED09FE7F}"/>
              </a:ext>
            </a:extLst>
          </p:cNvPr>
          <p:cNvSpPr txBox="1"/>
          <p:nvPr/>
        </p:nvSpPr>
        <p:spPr>
          <a:xfrm>
            <a:off x="3809999" y="685800"/>
            <a:ext cx="4849477" cy="461665"/>
          </a:xfrm>
          <a:prstGeom prst="rect">
            <a:avLst/>
          </a:prstGeom>
          <a:noFill/>
        </p:spPr>
        <p:txBody>
          <a:bodyPr wrap="square">
            <a:spAutoFit/>
          </a:bodyPr>
          <a:lstStyle/>
          <a:p>
            <a:pPr marL="0" indent="0" defTabSz="457200">
              <a:spcBef>
                <a:spcPts val="1000"/>
              </a:spcBef>
              <a:buNone/>
            </a:pPr>
            <a:r>
              <a:rPr lang="en-US" sz="2400" b="1" dirty="0">
                <a:solidFill>
                  <a:schemeClr val="tx2"/>
                </a:solidFill>
                <a:latin typeface="Times New Roman" panose="02020603050405020304" pitchFamily="18" charset="0"/>
                <a:cs typeface="Times New Roman" panose="02020603050405020304" pitchFamily="18" charset="0"/>
              </a:rPr>
              <a:t>Why 51% is 100% better than 49%</a:t>
            </a:r>
          </a:p>
        </p:txBody>
      </p:sp>
      <p:sp>
        <p:nvSpPr>
          <p:cNvPr id="14" name="TextBox 13">
            <a:extLst>
              <a:ext uri="{FF2B5EF4-FFF2-40B4-BE49-F238E27FC236}">
                <a16:creationId xmlns:a16="http://schemas.microsoft.com/office/drawing/2014/main" id="{D4B94D90-74D8-46B7-82C2-0730B254A316}"/>
              </a:ext>
            </a:extLst>
          </p:cNvPr>
          <p:cNvSpPr txBox="1"/>
          <p:nvPr/>
        </p:nvSpPr>
        <p:spPr>
          <a:xfrm>
            <a:off x="3396892" y="1347229"/>
            <a:ext cx="5594708" cy="707886"/>
          </a:xfrm>
          <a:prstGeom prst="rect">
            <a:avLst/>
          </a:prstGeom>
          <a:noFill/>
        </p:spPr>
        <p:txBody>
          <a:bodyPr wrap="square">
            <a:spAutoFit/>
          </a:bodyPr>
          <a:lstStyle/>
          <a:p>
            <a:pPr lvl="1"/>
            <a:r>
              <a:rPr lang="en-US" sz="2000" dirty="0">
                <a:solidFill>
                  <a:schemeClr val="tx2"/>
                </a:solidFill>
                <a:latin typeface="Times New Roman" panose="02020603050405020304" pitchFamily="18" charset="0"/>
                <a:cs typeface="Times New Roman" panose="02020603050405020304" pitchFamily="18" charset="0"/>
              </a:rPr>
              <a:t>Dividends/Distributions have a significant impact on the discount for control</a:t>
            </a:r>
          </a:p>
        </p:txBody>
      </p:sp>
    </p:spTree>
    <p:extLst>
      <p:ext uri="{BB962C8B-B14F-4D97-AF65-F5344CB8AC3E}">
        <p14:creationId xmlns:p14="http://schemas.microsoft.com/office/powerpoint/2010/main" val="1614617143"/>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5F9F5EB8-AB42-47FD-8F4A-176C0A4B1B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2059012"/>
            <a:ext cx="9141714"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a:extLst>
              <a:ext uri="{FF2B5EF4-FFF2-40B4-BE49-F238E27FC236}">
                <a16:creationId xmlns:a16="http://schemas.microsoft.com/office/drawing/2014/main" id="{CA758F27-EB0A-4675-AACF-0CD47C9112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60149" y="381001"/>
            <a:ext cx="3954651" cy="1272142"/>
          </a:xfrm>
        </p:spPr>
        <p:txBody>
          <a:bodyPr vert="horz" lIns="91440" tIns="45720" rIns="91440" bIns="45720" rtlCol="0" anchor="b">
            <a:normAutofit fontScale="90000"/>
          </a:bodyPr>
          <a:lstStyle/>
          <a:p>
            <a:pPr>
              <a:lnSpc>
                <a:spcPct val="80000"/>
              </a:lnSpc>
            </a:pPr>
            <a:br>
              <a:rPr lang="en-US" sz="600" spc="150" dirty="0">
                <a:solidFill>
                  <a:schemeClr val="tx2"/>
                </a:solidFill>
              </a:rPr>
            </a:br>
            <a:br>
              <a:rPr lang="en-US" sz="600" spc="150" dirty="0">
                <a:solidFill>
                  <a:schemeClr val="tx2"/>
                </a:solidFill>
              </a:rPr>
            </a:br>
            <a:br>
              <a:rPr lang="en-US" sz="2400" spc="150" dirty="0">
                <a:solidFill>
                  <a:schemeClr val="tx2"/>
                </a:solidFill>
                <a:latin typeface="Times New Roman" panose="02020603050405020304" pitchFamily="18" charset="0"/>
                <a:cs typeface="Times New Roman" panose="02020603050405020304" pitchFamily="18" charset="0"/>
              </a:rPr>
            </a:br>
            <a:r>
              <a:rPr lang="en-US" sz="2700" spc="150" dirty="0">
                <a:solidFill>
                  <a:schemeClr val="tx2"/>
                </a:solidFill>
                <a:latin typeface="Times New Roman" panose="02020603050405020304" pitchFamily="18" charset="0"/>
                <a:cs typeface="Times New Roman" panose="02020603050405020304" pitchFamily="18" charset="0"/>
              </a:rPr>
              <a:t>Business Valuation: 10 things every CPA needs to know</a:t>
            </a:r>
            <a:br>
              <a:rPr lang="en-US" sz="600" spc="150" dirty="0">
                <a:solidFill>
                  <a:schemeClr val="tx2"/>
                </a:solidFill>
              </a:rPr>
            </a:br>
            <a:br>
              <a:rPr lang="en-US" sz="600" spc="150" dirty="0">
                <a:solidFill>
                  <a:schemeClr val="tx2"/>
                </a:solidFill>
              </a:rPr>
            </a:br>
            <a:br>
              <a:rPr lang="en-US" sz="600" spc="150" dirty="0">
                <a:solidFill>
                  <a:schemeClr val="tx2"/>
                </a:solidFill>
              </a:rPr>
            </a:br>
            <a:endParaRPr lang="en-US" sz="600" spc="150" dirty="0">
              <a:solidFill>
                <a:schemeClr val="tx2"/>
              </a:solidFill>
            </a:endParaRPr>
          </a:p>
        </p:txBody>
      </p:sp>
      <p:sp>
        <p:nvSpPr>
          <p:cNvPr id="29" name="Rectangle 28">
            <a:extLst>
              <a:ext uri="{FF2B5EF4-FFF2-40B4-BE49-F238E27FC236}">
                <a16:creationId xmlns:a16="http://schemas.microsoft.com/office/drawing/2014/main" id="{CFDF506A-FD4E-4BBC-A10A-DEB94F9BAA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17325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Content Placeholder 2">
            <a:extLst>
              <a:ext uri="{FF2B5EF4-FFF2-40B4-BE49-F238E27FC236}">
                <a16:creationId xmlns:a16="http://schemas.microsoft.com/office/drawing/2014/main" id="{4AA9ACDA-620A-4DB8-935B-1E5D30195EB1}"/>
              </a:ext>
            </a:extLst>
          </p:cNvPr>
          <p:cNvPicPr>
            <a:picLocks noGrp="1" noChangeAspect="1"/>
          </p:cNvPicPr>
          <p:nvPr>
            <p:ph idx="1"/>
          </p:nvPr>
        </p:nvPicPr>
        <p:blipFill>
          <a:blip r:embed="rId3"/>
          <a:stretch>
            <a:fillRect/>
          </a:stretch>
        </p:blipFill>
        <p:spPr>
          <a:xfrm>
            <a:off x="160149" y="2446733"/>
            <a:ext cx="8661399" cy="2735178"/>
          </a:xfrm>
          <a:prstGeom prst="rect">
            <a:avLst/>
          </a:prstGeom>
        </p:spPr>
      </p:pic>
      <p:sp>
        <p:nvSpPr>
          <p:cNvPr id="31" name="Rectangle 30">
            <a:extLst>
              <a:ext uri="{FF2B5EF4-FFF2-40B4-BE49-F238E27FC236}">
                <a16:creationId xmlns:a16="http://schemas.microsoft.com/office/drawing/2014/main" id="{3571FB1B-4FFC-43D6-8121-390B3A44E8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73369"/>
            <a:ext cx="9144000" cy="48463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extBox 14">
            <a:extLst>
              <a:ext uri="{FF2B5EF4-FFF2-40B4-BE49-F238E27FC236}">
                <a16:creationId xmlns:a16="http://schemas.microsoft.com/office/drawing/2014/main" id="{C635A7D2-5868-476C-8961-0ACA087276EA}"/>
              </a:ext>
            </a:extLst>
          </p:cNvPr>
          <p:cNvSpPr txBox="1"/>
          <p:nvPr/>
        </p:nvSpPr>
        <p:spPr>
          <a:xfrm>
            <a:off x="160149" y="1174589"/>
            <a:ext cx="4460929" cy="1272143"/>
          </a:xfrm>
          <a:prstGeom prst="rect">
            <a:avLst/>
          </a:prstGeom>
          <a:noFill/>
        </p:spPr>
        <p:txBody>
          <a:bodyPr wrap="square">
            <a:spAutoFit/>
          </a:bodyPr>
          <a:lstStyle/>
          <a:p>
            <a:pPr marL="0" indent="0" defTabSz="457200">
              <a:spcBef>
                <a:spcPts val="1000"/>
              </a:spcBef>
              <a:buNone/>
            </a:pPr>
            <a:endParaRPr lang="en-US" sz="2000" b="1" dirty="0">
              <a:solidFill>
                <a:schemeClr val="tx2"/>
              </a:solidFill>
              <a:latin typeface="Times New Roman" panose="02020603050405020304" pitchFamily="18" charset="0"/>
              <a:cs typeface="Times New Roman" panose="02020603050405020304" pitchFamily="18" charset="0"/>
            </a:endParaRPr>
          </a:p>
          <a:p>
            <a:pPr marL="0" indent="0" defTabSz="457200">
              <a:spcBef>
                <a:spcPts val="1000"/>
              </a:spcBef>
              <a:buNone/>
            </a:pPr>
            <a:endParaRPr lang="en-US" sz="2000" b="1" dirty="0">
              <a:solidFill>
                <a:schemeClr val="tx2"/>
              </a:solidFill>
              <a:latin typeface="Times New Roman" panose="02020603050405020304" pitchFamily="18" charset="0"/>
              <a:cs typeface="Times New Roman" panose="02020603050405020304" pitchFamily="18" charset="0"/>
            </a:endParaRPr>
          </a:p>
          <a:p>
            <a:pPr marL="0" indent="0" defTabSz="457200">
              <a:spcBef>
                <a:spcPts val="1000"/>
              </a:spcBef>
              <a:buNone/>
            </a:pPr>
            <a:r>
              <a:rPr lang="en-US" sz="2000" b="1" dirty="0">
                <a:solidFill>
                  <a:schemeClr val="tx2"/>
                </a:solidFill>
                <a:latin typeface="Times New Roman" panose="02020603050405020304" pitchFamily="18" charset="0"/>
                <a:cs typeface="Times New Roman" panose="02020603050405020304" pitchFamily="18" charset="0"/>
              </a:rPr>
              <a:t>Why 51% is 100% better than 49%</a:t>
            </a:r>
          </a:p>
        </p:txBody>
      </p:sp>
    </p:spTree>
    <p:extLst>
      <p:ext uri="{BB962C8B-B14F-4D97-AF65-F5344CB8AC3E}">
        <p14:creationId xmlns:p14="http://schemas.microsoft.com/office/powerpoint/2010/main" val="2511005155"/>
      </p:ext>
    </p:extLst>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4521E245-781E-4267-8028-1813702472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133590" cy="6857999"/>
          </a:xfrm>
          <a:prstGeom prst="rect">
            <a:avLst/>
          </a:prstGeom>
          <a:solidFill>
            <a:schemeClr val="bg1"/>
          </a:solidFill>
          <a:ln>
            <a:noFill/>
          </a:ln>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dirty="0">
              <a:solidFill>
                <a:schemeClr val="bg2"/>
              </a:solidFill>
            </a:endParaRPr>
          </a:p>
        </p:txBody>
      </p:sp>
      <p:pic>
        <p:nvPicPr>
          <p:cNvPr id="5" name="Picture 4">
            <a:extLst>
              <a:ext uri="{FF2B5EF4-FFF2-40B4-BE49-F238E27FC236}">
                <a16:creationId xmlns:a16="http://schemas.microsoft.com/office/drawing/2014/main" id="{57DBA861-24D4-4A05-A074-AE311591D327}"/>
              </a:ext>
            </a:extLst>
          </p:cNvPr>
          <p:cNvPicPr>
            <a:picLocks/>
          </p:cNvPicPr>
          <p:nvPr/>
        </p:nvPicPr>
        <p:blipFill>
          <a:blip r:embed="rId3"/>
          <a:stretch>
            <a:fillRect/>
          </a:stretch>
        </p:blipFill>
        <p:spPr>
          <a:xfrm>
            <a:off x="93367" y="2230965"/>
            <a:ext cx="6002633" cy="4322235"/>
          </a:xfrm>
          <a:prstGeom prst="rect">
            <a:avLst/>
          </a:prstGeom>
        </p:spPr>
      </p:pic>
      <p:sp>
        <p:nvSpPr>
          <p:cNvPr id="27" name="Rectangle 26">
            <a:extLst>
              <a:ext uri="{FF2B5EF4-FFF2-40B4-BE49-F238E27FC236}">
                <a16:creationId xmlns:a16="http://schemas.microsoft.com/office/drawing/2014/main" id="{E0D6FA1A-9067-4A57-8B52-D765291064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33590" y="0"/>
            <a:ext cx="301041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214E7273-D54E-4C05-B07D-FEF35FDAB6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33590" y="163629"/>
            <a:ext cx="3010410" cy="16747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45642" y="381000"/>
            <a:ext cx="3745358" cy="1081485"/>
          </a:xfrm>
        </p:spPr>
        <p:txBody>
          <a:bodyPr vert="horz" lIns="91440" tIns="45720" rIns="91440" bIns="45720" rtlCol="0" anchor="ctr">
            <a:normAutofit fontScale="90000"/>
          </a:bodyPr>
          <a:lstStyle/>
          <a:p>
            <a:br>
              <a:rPr lang="en-US" sz="800" dirty="0">
                <a:solidFill>
                  <a:schemeClr val="tx2"/>
                </a:solidFill>
              </a:rPr>
            </a:br>
            <a:br>
              <a:rPr lang="en-US" sz="800" dirty="0">
                <a:solidFill>
                  <a:schemeClr val="tx2"/>
                </a:solidFill>
              </a:rPr>
            </a:br>
            <a:br>
              <a:rPr lang="en-US" sz="800" dirty="0">
                <a:solidFill>
                  <a:schemeClr val="tx2"/>
                </a:solidFill>
              </a:rPr>
            </a:br>
            <a:r>
              <a:rPr lang="en-US" sz="2700" dirty="0">
                <a:solidFill>
                  <a:schemeClr val="tx2"/>
                </a:solidFill>
                <a:latin typeface="Times New Roman" panose="02020603050405020304" pitchFamily="18" charset="0"/>
                <a:cs typeface="Times New Roman" panose="02020603050405020304" pitchFamily="18" charset="0"/>
              </a:rPr>
              <a:t>Business Valuation: 10 things every CPA needs to know</a:t>
            </a:r>
            <a:br>
              <a:rPr lang="en-US" sz="800" dirty="0">
                <a:solidFill>
                  <a:schemeClr val="tx2"/>
                </a:solidFill>
              </a:rPr>
            </a:br>
            <a:br>
              <a:rPr lang="en-US" sz="800" dirty="0">
                <a:solidFill>
                  <a:schemeClr val="tx2"/>
                </a:solidFill>
              </a:rPr>
            </a:br>
            <a:br>
              <a:rPr lang="en-US" sz="800" dirty="0">
                <a:solidFill>
                  <a:schemeClr val="tx2"/>
                </a:solidFill>
              </a:rPr>
            </a:br>
            <a:endParaRPr lang="en-US" sz="800" dirty="0">
              <a:solidFill>
                <a:schemeClr val="tx2"/>
              </a:solidFill>
            </a:endParaRPr>
          </a:p>
        </p:txBody>
      </p:sp>
      <p:sp>
        <p:nvSpPr>
          <p:cNvPr id="15" name="TextBox 14">
            <a:extLst>
              <a:ext uri="{FF2B5EF4-FFF2-40B4-BE49-F238E27FC236}">
                <a16:creationId xmlns:a16="http://schemas.microsoft.com/office/drawing/2014/main" id="{C635A7D2-5868-476C-8961-0ACA087276EA}"/>
              </a:ext>
            </a:extLst>
          </p:cNvPr>
          <p:cNvSpPr txBox="1"/>
          <p:nvPr/>
        </p:nvSpPr>
        <p:spPr>
          <a:xfrm>
            <a:off x="6374889" y="2160158"/>
            <a:ext cx="2281479" cy="4050989"/>
          </a:xfrm>
          <a:prstGeom prst="rect">
            <a:avLst/>
          </a:prstGeom>
        </p:spPr>
        <p:txBody>
          <a:bodyPr vert="horz" lIns="91440" tIns="45720" rIns="91440" bIns="45720" rtlCol="0">
            <a:normAutofit/>
          </a:bodyPr>
          <a:lstStyle/>
          <a:p>
            <a:pPr marL="0" indent="-182880" defTabSz="914400">
              <a:lnSpc>
                <a:spcPct val="90000"/>
              </a:lnSpc>
              <a:spcBef>
                <a:spcPts val="1000"/>
              </a:spcBef>
              <a:buClr>
                <a:schemeClr val="tx1"/>
              </a:buClr>
              <a:buFont typeface="Wingdings" pitchFamily="2" charset="2"/>
              <a:buChar char=""/>
            </a:pPr>
            <a:endParaRPr lang="en-US" sz="1200" b="1" dirty="0">
              <a:solidFill>
                <a:schemeClr val="bg1"/>
              </a:solidFill>
            </a:endParaRPr>
          </a:p>
        </p:txBody>
      </p:sp>
      <p:sp>
        <p:nvSpPr>
          <p:cNvPr id="12" name="TextBox 11">
            <a:extLst>
              <a:ext uri="{FF2B5EF4-FFF2-40B4-BE49-F238E27FC236}">
                <a16:creationId xmlns:a16="http://schemas.microsoft.com/office/drawing/2014/main" id="{2E67227F-04F2-4356-B913-C3ACEF8CEB64}"/>
              </a:ext>
            </a:extLst>
          </p:cNvPr>
          <p:cNvSpPr txBox="1"/>
          <p:nvPr/>
        </p:nvSpPr>
        <p:spPr>
          <a:xfrm>
            <a:off x="5334000" y="646853"/>
            <a:ext cx="4953000" cy="341632"/>
          </a:xfrm>
          <a:prstGeom prst="rect">
            <a:avLst/>
          </a:prstGeom>
          <a:noFill/>
        </p:spPr>
        <p:txBody>
          <a:bodyPr wrap="square">
            <a:spAutoFit/>
          </a:bodyPr>
          <a:lstStyle/>
          <a:p>
            <a:pPr defTabSz="914400">
              <a:lnSpc>
                <a:spcPct val="90000"/>
              </a:lnSpc>
              <a:spcBef>
                <a:spcPts val="1000"/>
              </a:spcBef>
              <a:buClr>
                <a:schemeClr val="tx1"/>
              </a:buClr>
            </a:pPr>
            <a:r>
              <a:rPr lang="en-US" sz="1800" b="1" dirty="0">
                <a:solidFill>
                  <a:schemeClr val="tx2"/>
                </a:solidFill>
                <a:latin typeface="Times New Roman" panose="02020603050405020304" pitchFamily="18" charset="0"/>
                <a:cs typeface="Times New Roman" panose="02020603050405020304" pitchFamily="18" charset="0"/>
              </a:rPr>
              <a:t>Why 51% is 100% better than 49%</a:t>
            </a:r>
          </a:p>
        </p:txBody>
      </p:sp>
      <p:sp>
        <p:nvSpPr>
          <p:cNvPr id="4" name="TextBox 3">
            <a:extLst>
              <a:ext uri="{FF2B5EF4-FFF2-40B4-BE49-F238E27FC236}">
                <a16:creationId xmlns:a16="http://schemas.microsoft.com/office/drawing/2014/main" id="{2517549C-7201-4212-987D-DCDC7796280A}"/>
              </a:ext>
            </a:extLst>
          </p:cNvPr>
          <p:cNvSpPr txBox="1"/>
          <p:nvPr/>
        </p:nvSpPr>
        <p:spPr>
          <a:xfrm>
            <a:off x="-381000" y="1452757"/>
            <a:ext cx="6640958" cy="646331"/>
          </a:xfrm>
          <a:prstGeom prst="rect">
            <a:avLst/>
          </a:prstGeom>
          <a:noFill/>
        </p:spPr>
        <p:txBody>
          <a:bodyPr wrap="square">
            <a:spAutoFit/>
          </a:bodyPr>
          <a:lstStyle/>
          <a:p>
            <a:pPr lvl="1"/>
            <a:r>
              <a:rPr lang="en-US" dirty="0">
                <a:solidFill>
                  <a:schemeClr val="tx2"/>
                </a:solidFill>
                <a:latin typeface="Times New Roman" panose="02020603050405020304" pitchFamily="18" charset="0"/>
                <a:cs typeface="Times New Roman" panose="02020603050405020304" pitchFamily="18" charset="0"/>
              </a:rPr>
              <a:t>Dividends/Distributions have a significant impact on the discount for control – IRR/Calculation w/ distributions of 11.38% of FMV</a:t>
            </a:r>
          </a:p>
        </p:txBody>
      </p:sp>
    </p:spTree>
    <p:extLst>
      <p:ext uri="{BB962C8B-B14F-4D97-AF65-F5344CB8AC3E}">
        <p14:creationId xmlns:p14="http://schemas.microsoft.com/office/powerpoint/2010/main" val="1482518986"/>
      </p:ext>
    </p:extLst>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4521E245-781E-4267-8028-1813702472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133590" cy="6857999"/>
          </a:xfrm>
          <a:prstGeom prst="rect">
            <a:avLst/>
          </a:prstGeom>
          <a:solidFill>
            <a:schemeClr val="bg1"/>
          </a:solidFill>
          <a:ln>
            <a:noFill/>
          </a:ln>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27" name="Rectangle 26">
            <a:extLst>
              <a:ext uri="{FF2B5EF4-FFF2-40B4-BE49-F238E27FC236}">
                <a16:creationId xmlns:a16="http://schemas.microsoft.com/office/drawing/2014/main" id="{E0D6FA1A-9067-4A57-8B52-D765291064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33590" y="0"/>
            <a:ext cx="301041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214E7273-D54E-4C05-B07D-FEF35FDAB6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33590" y="163629"/>
            <a:ext cx="3010410" cy="16747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45642" y="381000"/>
            <a:ext cx="3745358" cy="1081485"/>
          </a:xfrm>
        </p:spPr>
        <p:txBody>
          <a:bodyPr vert="horz" lIns="91440" tIns="45720" rIns="91440" bIns="45720" rtlCol="0" anchor="ctr">
            <a:normAutofit fontScale="90000"/>
          </a:bodyPr>
          <a:lstStyle/>
          <a:p>
            <a:br>
              <a:rPr lang="en-US" sz="800" dirty="0">
                <a:solidFill>
                  <a:schemeClr val="tx2"/>
                </a:solidFill>
              </a:rPr>
            </a:br>
            <a:br>
              <a:rPr lang="en-US" sz="800" dirty="0">
                <a:solidFill>
                  <a:schemeClr val="tx2"/>
                </a:solidFill>
              </a:rPr>
            </a:br>
            <a:br>
              <a:rPr lang="en-US" sz="800" dirty="0">
                <a:solidFill>
                  <a:schemeClr val="tx2"/>
                </a:solidFill>
              </a:rPr>
            </a:br>
            <a:r>
              <a:rPr lang="en-US" sz="2700" dirty="0">
                <a:solidFill>
                  <a:schemeClr val="tx2"/>
                </a:solidFill>
                <a:latin typeface="Times New Roman" panose="02020603050405020304" pitchFamily="18" charset="0"/>
                <a:cs typeface="Times New Roman" panose="02020603050405020304" pitchFamily="18" charset="0"/>
              </a:rPr>
              <a:t>Business Valuation: 10 things every CPA needs to know</a:t>
            </a:r>
            <a:br>
              <a:rPr lang="en-US" sz="800" dirty="0">
                <a:solidFill>
                  <a:schemeClr val="tx2"/>
                </a:solidFill>
              </a:rPr>
            </a:br>
            <a:br>
              <a:rPr lang="en-US" sz="800" dirty="0">
                <a:solidFill>
                  <a:schemeClr val="tx2"/>
                </a:solidFill>
              </a:rPr>
            </a:br>
            <a:br>
              <a:rPr lang="en-US" sz="800" dirty="0">
                <a:solidFill>
                  <a:schemeClr val="tx2"/>
                </a:solidFill>
              </a:rPr>
            </a:br>
            <a:endParaRPr lang="en-US" sz="800" dirty="0">
              <a:solidFill>
                <a:schemeClr val="tx2"/>
              </a:solidFill>
            </a:endParaRPr>
          </a:p>
        </p:txBody>
      </p:sp>
      <p:sp>
        <p:nvSpPr>
          <p:cNvPr id="15" name="TextBox 14">
            <a:extLst>
              <a:ext uri="{FF2B5EF4-FFF2-40B4-BE49-F238E27FC236}">
                <a16:creationId xmlns:a16="http://schemas.microsoft.com/office/drawing/2014/main" id="{C635A7D2-5868-476C-8961-0ACA087276EA}"/>
              </a:ext>
            </a:extLst>
          </p:cNvPr>
          <p:cNvSpPr txBox="1"/>
          <p:nvPr/>
        </p:nvSpPr>
        <p:spPr>
          <a:xfrm>
            <a:off x="6374889" y="2160158"/>
            <a:ext cx="2281479" cy="4050989"/>
          </a:xfrm>
          <a:prstGeom prst="rect">
            <a:avLst/>
          </a:prstGeom>
        </p:spPr>
        <p:txBody>
          <a:bodyPr vert="horz" lIns="91440" tIns="45720" rIns="91440" bIns="45720" rtlCol="0">
            <a:normAutofit/>
          </a:bodyPr>
          <a:lstStyle/>
          <a:p>
            <a:pPr marL="0" indent="-182880" defTabSz="914400">
              <a:lnSpc>
                <a:spcPct val="90000"/>
              </a:lnSpc>
              <a:spcBef>
                <a:spcPts val="1000"/>
              </a:spcBef>
              <a:buClr>
                <a:schemeClr val="tx1"/>
              </a:buClr>
              <a:buFont typeface="Wingdings" pitchFamily="2" charset="2"/>
              <a:buChar char=""/>
            </a:pPr>
            <a:endParaRPr lang="en-US" sz="1200" b="1" dirty="0">
              <a:solidFill>
                <a:schemeClr val="bg1"/>
              </a:solidFill>
            </a:endParaRPr>
          </a:p>
        </p:txBody>
      </p:sp>
      <p:sp>
        <p:nvSpPr>
          <p:cNvPr id="12" name="TextBox 11">
            <a:extLst>
              <a:ext uri="{FF2B5EF4-FFF2-40B4-BE49-F238E27FC236}">
                <a16:creationId xmlns:a16="http://schemas.microsoft.com/office/drawing/2014/main" id="{2E67227F-04F2-4356-B913-C3ACEF8CEB64}"/>
              </a:ext>
            </a:extLst>
          </p:cNvPr>
          <p:cNvSpPr txBox="1"/>
          <p:nvPr/>
        </p:nvSpPr>
        <p:spPr>
          <a:xfrm>
            <a:off x="5334000" y="787855"/>
            <a:ext cx="4953000" cy="341632"/>
          </a:xfrm>
          <a:prstGeom prst="rect">
            <a:avLst/>
          </a:prstGeom>
          <a:noFill/>
        </p:spPr>
        <p:txBody>
          <a:bodyPr wrap="square">
            <a:spAutoFit/>
          </a:bodyPr>
          <a:lstStyle/>
          <a:p>
            <a:pPr defTabSz="914400">
              <a:lnSpc>
                <a:spcPct val="90000"/>
              </a:lnSpc>
              <a:spcBef>
                <a:spcPts val="1000"/>
              </a:spcBef>
              <a:buClr>
                <a:schemeClr val="tx1"/>
              </a:buClr>
            </a:pPr>
            <a:r>
              <a:rPr lang="en-US" sz="1800" b="1" dirty="0">
                <a:solidFill>
                  <a:schemeClr val="tx2"/>
                </a:solidFill>
                <a:latin typeface="Times New Roman" panose="02020603050405020304" pitchFamily="18" charset="0"/>
                <a:cs typeface="Times New Roman" panose="02020603050405020304" pitchFamily="18" charset="0"/>
              </a:rPr>
              <a:t>Why 51% is 100% better than 49%</a:t>
            </a:r>
          </a:p>
        </p:txBody>
      </p:sp>
      <p:sp>
        <p:nvSpPr>
          <p:cNvPr id="13" name="TextBox 12">
            <a:extLst>
              <a:ext uri="{FF2B5EF4-FFF2-40B4-BE49-F238E27FC236}">
                <a16:creationId xmlns:a16="http://schemas.microsoft.com/office/drawing/2014/main" id="{785A2734-AB6B-4405-B4A5-F2BCEE32F900}"/>
              </a:ext>
            </a:extLst>
          </p:cNvPr>
          <p:cNvSpPr txBox="1"/>
          <p:nvPr/>
        </p:nvSpPr>
        <p:spPr>
          <a:xfrm>
            <a:off x="-41990" y="1604009"/>
            <a:ext cx="6175580" cy="646331"/>
          </a:xfrm>
          <a:prstGeom prst="rect">
            <a:avLst/>
          </a:prstGeom>
          <a:noFill/>
        </p:spPr>
        <p:txBody>
          <a:bodyPr wrap="square">
            <a:spAutoFit/>
          </a:bodyPr>
          <a:lstStyle/>
          <a:p>
            <a:pPr lvl="1"/>
            <a:r>
              <a:rPr lang="en-US" dirty="0">
                <a:solidFill>
                  <a:schemeClr val="tx2"/>
                </a:solidFill>
                <a:latin typeface="Times New Roman" panose="02020603050405020304" pitchFamily="18" charset="0"/>
                <a:cs typeface="Times New Roman" panose="02020603050405020304" pitchFamily="18" charset="0"/>
              </a:rPr>
              <a:t>Dividends/Distributions have a significant impact on the discount for control – No distribution IRR calculation</a:t>
            </a:r>
          </a:p>
        </p:txBody>
      </p:sp>
      <p:pic>
        <p:nvPicPr>
          <p:cNvPr id="7" name="Picture 6">
            <a:extLst>
              <a:ext uri="{FF2B5EF4-FFF2-40B4-BE49-F238E27FC236}">
                <a16:creationId xmlns:a16="http://schemas.microsoft.com/office/drawing/2014/main" id="{5010E316-9A5D-4CA8-85D6-28814DF3E913}"/>
              </a:ext>
            </a:extLst>
          </p:cNvPr>
          <p:cNvPicPr>
            <a:picLocks/>
          </p:cNvPicPr>
          <p:nvPr/>
        </p:nvPicPr>
        <p:blipFill>
          <a:blip r:embed="rId3"/>
          <a:stretch>
            <a:fillRect/>
          </a:stretch>
        </p:blipFill>
        <p:spPr>
          <a:xfrm>
            <a:off x="321816" y="2250340"/>
            <a:ext cx="5565441" cy="4302860"/>
          </a:xfrm>
          <a:prstGeom prst="rect">
            <a:avLst/>
          </a:prstGeom>
        </p:spPr>
      </p:pic>
    </p:spTree>
    <p:extLst>
      <p:ext uri="{BB962C8B-B14F-4D97-AF65-F5344CB8AC3E}">
        <p14:creationId xmlns:p14="http://schemas.microsoft.com/office/powerpoint/2010/main" val="3225309102"/>
      </p:ext>
    </p:extLst>
  </p:cSld>
  <p:clrMapOvr>
    <a:overrideClrMapping bg1="lt1" tx1="dk1" bg2="lt2" tx2="dk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ubtitle 5"/>
          <p:cNvSpPr>
            <a:spLocks noGrp="1"/>
          </p:cNvSpPr>
          <p:nvPr>
            <p:ph type="subTitle" idx="1"/>
          </p:nvPr>
        </p:nvSpPr>
        <p:spPr>
          <a:xfrm>
            <a:off x="76200" y="5561308"/>
            <a:ext cx="6705600" cy="685800"/>
          </a:xfrm>
        </p:spPr>
        <p:txBody>
          <a:bodyPr>
            <a:normAutofit fontScale="92500" lnSpcReduction="20000"/>
          </a:bodyPr>
          <a:lstStyle/>
          <a:p>
            <a:pPr eaLnBrk="1" hangingPunct="1"/>
            <a:r>
              <a:rPr lang="en-US" sz="5400" b="1" dirty="0"/>
              <a:t>Questions</a:t>
            </a:r>
            <a:endParaRPr lang="en-US" sz="5400" dirty="0"/>
          </a:p>
        </p:txBody>
      </p:sp>
      <p:pic>
        <p:nvPicPr>
          <p:cNvPr id="1027" name="Picture 3" descr="C:\Users\brookes.COMPAQ-NC6400.000\AppData\Local\Microsoft\Windows\Temporary Internet Files\Content.IE5\P9NBLNTL\MC900441523[1].wmf"/>
          <p:cNvPicPr>
            <a:picLocks noChangeAspect="1" noChangeArrowheads="1"/>
          </p:cNvPicPr>
          <p:nvPr/>
        </p:nvPicPr>
        <p:blipFill>
          <a:blip r:embed="rId3" cstate="print"/>
          <a:srcRect/>
          <a:stretch>
            <a:fillRect/>
          </a:stretch>
        </p:blipFill>
        <p:spPr bwMode="auto">
          <a:xfrm>
            <a:off x="4724400" y="2438400"/>
            <a:ext cx="3924905" cy="3352800"/>
          </a:xfrm>
          <a:prstGeom prst="rect">
            <a:avLst/>
          </a:prstGeom>
          <a:noFill/>
        </p:spPr>
      </p:pic>
    </p:spTree>
    <p:extLst>
      <p:ext uri="{BB962C8B-B14F-4D97-AF65-F5344CB8AC3E}">
        <p14:creationId xmlns:p14="http://schemas.microsoft.com/office/powerpoint/2010/main" val="771126885"/>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nodeType="clickEffect">
                                  <p:stCondLst>
                                    <p:cond delay="0"/>
                                  </p:stCondLst>
                                  <p:childTnLst>
                                    <p:set>
                                      <p:cBhvr>
                                        <p:cTn id="6" dur="1" fill="hold">
                                          <p:stCondLst>
                                            <p:cond delay="0"/>
                                          </p:stCondLst>
                                        </p:cTn>
                                        <p:tgtEl>
                                          <p:spTgt spid="1027"/>
                                        </p:tgtEl>
                                        <p:attrNameLst>
                                          <p:attrName>style.visibility</p:attrName>
                                        </p:attrNameLst>
                                      </p:cBhvr>
                                      <p:to>
                                        <p:strVal val="visible"/>
                                      </p:to>
                                    </p:set>
                                    <p:anim calcmode="lin" valueType="num">
                                      <p:cBhvr additive="base">
                                        <p:cTn id="7" dur="500" fill="hold"/>
                                        <p:tgtEl>
                                          <p:spTgt spid="1027"/>
                                        </p:tgtEl>
                                        <p:attrNameLst>
                                          <p:attrName>ppt_x</p:attrName>
                                        </p:attrNameLst>
                                      </p:cBhvr>
                                      <p:tavLst>
                                        <p:tav tm="0">
                                          <p:val>
                                            <p:strVal val="1+#ppt_w/2"/>
                                          </p:val>
                                        </p:tav>
                                        <p:tav tm="100000">
                                          <p:val>
                                            <p:strVal val="#ppt_x"/>
                                          </p:val>
                                        </p:tav>
                                      </p:tavLst>
                                    </p:anim>
                                    <p:anim calcmode="lin" valueType="num">
                                      <p:cBhvr additive="base">
                                        <p:cTn id="8" dur="500" fill="hold"/>
                                        <p:tgtEl>
                                          <p:spTgt spid="102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mph" presetSubtype="0" fill="hold" nodeType="clickEffect">
                                  <p:stCondLst>
                                    <p:cond delay="0"/>
                                  </p:stCondLst>
                                  <p:childTnLst>
                                    <p:animRot by="21600000">
                                      <p:cBhvr>
                                        <p:cTn id="12" dur="2000" fill="hold"/>
                                        <p:tgtEl>
                                          <p:spTgt spid="1027"/>
                                        </p:tgtEl>
                                        <p:attrNameLst>
                                          <p:attrName>r</p:attrName>
                                        </p:attrNameLst>
                                      </p:cBhvr>
                                    </p:animRot>
                                  </p:childTnLst>
                                </p:cTn>
                              </p:par>
                            </p:childTnLst>
                          </p:cTn>
                        </p:par>
                      </p:childTnLst>
                    </p:cTn>
                  </p:par>
                  <p:par>
                    <p:cTn id="13" fill="hold">
                      <p:stCondLst>
                        <p:cond delay="indefinite"/>
                      </p:stCondLst>
                      <p:childTnLst>
                        <p:par>
                          <p:cTn id="14" fill="hold">
                            <p:stCondLst>
                              <p:cond delay="0"/>
                            </p:stCondLst>
                            <p:childTnLst>
                              <p:par>
                                <p:cTn id="15" presetID="3" presetClass="exit" presetSubtype="10" fill="hold" nodeType="clickEffect">
                                  <p:stCondLst>
                                    <p:cond delay="0"/>
                                  </p:stCondLst>
                                  <p:childTnLst>
                                    <p:animEffect transition="out" filter="blinds(horizontal)">
                                      <p:cBhvr>
                                        <p:cTn id="16" dur="500"/>
                                        <p:tgtEl>
                                          <p:spTgt spid="1027"/>
                                        </p:tgtEl>
                                      </p:cBhvr>
                                    </p:animEffect>
                                    <p:set>
                                      <p:cBhvr>
                                        <p:cTn id="17" dur="1" fill="hold">
                                          <p:stCondLst>
                                            <p:cond delay="499"/>
                                          </p:stCondLst>
                                        </p:cTn>
                                        <p:tgtEl>
                                          <p:spTgt spid="102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FD616AB-2B32-4A45-BEC9-C743E89780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a:extLst>
              <a:ext uri="{FF2B5EF4-FFF2-40B4-BE49-F238E27FC236}">
                <a16:creationId xmlns:a16="http://schemas.microsoft.com/office/drawing/2014/main" id="{BEC91407-C839-4EE3-B5C6-34919D3DE7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82600"/>
            <a:ext cx="9143999" cy="58927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41302" y="759758"/>
            <a:ext cx="3187701" cy="5338482"/>
          </a:xfrm>
        </p:spPr>
        <p:txBody>
          <a:bodyPr anchor="t">
            <a:normAutofit/>
          </a:bodyPr>
          <a:lstStyle/>
          <a:p>
            <a:r>
              <a:rPr lang="en-US" sz="2800" dirty="0">
                <a:solidFill>
                  <a:schemeClr val="tx2"/>
                </a:solidFill>
              </a:rPr>
              <a:t>A few Takeaways</a:t>
            </a:r>
          </a:p>
        </p:txBody>
      </p:sp>
      <p:sp>
        <p:nvSpPr>
          <p:cNvPr id="3" name="Content Placeholder 2"/>
          <p:cNvSpPr>
            <a:spLocks noGrp="1"/>
          </p:cNvSpPr>
          <p:nvPr>
            <p:ph idx="1"/>
          </p:nvPr>
        </p:nvSpPr>
        <p:spPr>
          <a:xfrm>
            <a:off x="3852669" y="804333"/>
            <a:ext cx="5050029" cy="5219949"/>
          </a:xfrm>
        </p:spPr>
        <p:txBody>
          <a:bodyPr anchor="t">
            <a:normAutofit/>
          </a:bodyPr>
          <a:lstStyle/>
          <a:p>
            <a:pPr marL="514350" indent="-514350">
              <a:spcAft>
                <a:spcPts val="1800"/>
              </a:spcAft>
              <a:buFont typeface="+mj-lt"/>
              <a:buAutoNum type="arabicPeriod"/>
            </a:pPr>
            <a:r>
              <a:rPr lang="en-US" sz="2100" dirty="0">
                <a:latin typeface="Times New Roman" panose="02020603050405020304" pitchFamily="18" charset="0"/>
                <a:cs typeface="Times New Roman" panose="02020603050405020304" pitchFamily="18" charset="0"/>
              </a:rPr>
              <a:t>While revenue is important “Cash Flow” is the key driver of value for a privately held business.  Rules of thumb based upon revenue are still ultimately driven by cash flow.</a:t>
            </a:r>
            <a:endParaRPr lang="en-US" sz="1300" dirty="0">
              <a:latin typeface="Times New Roman" panose="02020603050405020304" pitchFamily="18" charset="0"/>
              <a:cs typeface="Times New Roman" panose="02020603050405020304" pitchFamily="18" charset="0"/>
            </a:endParaRPr>
          </a:p>
          <a:p>
            <a:pPr marL="514350" indent="-514350">
              <a:spcAft>
                <a:spcPts val="1800"/>
              </a:spcAft>
              <a:buFont typeface="+mj-lt"/>
              <a:buAutoNum type="arabicPeriod"/>
            </a:pPr>
            <a:r>
              <a:rPr lang="en-US" sz="2100" dirty="0">
                <a:latin typeface="Times New Roman" panose="02020603050405020304" pitchFamily="18" charset="0"/>
                <a:cs typeface="Times New Roman" panose="02020603050405020304" pitchFamily="18" charset="0"/>
              </a:rPr>
              <a:t>A calculated value is an AICPA recognized reporting format that is more limited in scope than a conclusion of value, but it is often a cost-effective way to determine the value of a privately held business especially for internal management or buy/sell deliberations</a:t>
            </a:r>
          </a:p>
          <a:p>
            <a:pPr marL="514350" indent="-514350">
              <a:spcAft>
                <a:spcPts val="1800"/>
              </a:spcAft>
              <a:buFont typeface="+mj-lt"/>
              <a:buAutoNum type="arabicPeriod"/>
            </a:pPr>
            <a:r>
              <a:rPr lang="en-US" sz="2100" dirty="0">
                <a:latin typeface="Times New Roman" panose="02020603050405020304" pitchFamily="18" charset="0"/>
                <a:cs typeface="Times New Roman" panose="02020603050405020304" pitchFamily="18" charset="0"/>
              </a:rPr>
              <a:t>The element of control to an equity interest is arguably the most important intrinsic characteristic.</a:t>
            </a:r>
            <a:endParaRPr lang="en-US" sz="2100" dirty="0"/>
          </a:p>
        </p:txBody>
      </p:sp>
    </p:spTree>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5" name="Rectangle 74">
            <a:extLst>
              <a:ext uri="{FF2B5EF4-FFF2-40B4-BE49-F238E27FC236}">
                <a16:creationId xmlns:a16="http://schemas.microsoft.com/office/drawing/2014/main" id="{E6E37985-09B8-4F09-93C7-44CB3EDE52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6198"/>
            <a:ext cx="9144000" cy="600560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30" name="Picture 6" descr="The Legacy of Zig Ziglar - Simple and Deep">
            <a:extLst>
              <a:ext uri="{FF2B5EF4-FFF2-40B4-BE49-F238E27FC236}">
                <a16:creationId xmlns:a16="http://schemas.microsoft.com/office/drawing/2014/main" id="{7028E52A-0E33-4970-9ABA-6F488CDDB626}"/>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888236" y="745236"/>
            <a:ext cx="5367528" cy="53675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912768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 name="Rectangle 22">
            <a:extLst>
              <a:ext uri="{FF2B5EF4-FFF2-40B4-BE49-F238E27FC236}">
                <a16:creationId xmlns:a16="http://schemas.microsoft.com/office/drawing/2014/main" id="{4025239F-A6FB-43A8-BD4A-3FB7C0B48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176109"/>
            <a:ext cx="9141714"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6" name="Rectangle 24">
            <a:extLst>
              <a:ext uri="{FF2B5EF4-FFF2-40B4-BE49-F238E27FC236}">
                <a16:creationId xmlns:a16="http://schemas.microsoft.com/office/drawing/2014/main" id="{4521E245-781E-4267-8028-1813702472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133590" cy="6857999"/>
          </a:xfrm>
          <a:prstGeom prst="rect">
            <a:avLst/>
          </a:prstGeom>
          <a:solidFill>
            <a:schemeClr val="bg1"/>
          </a:solidFill>
          <a:ln>
            <a:noFill/>
          </a:ln>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dirty="0">
              <a:solidFill>
                <a:schemeClr val="bg2"/>
              </a:solidFill>
            </a:endParaRPr>
          </a:p>
        </p:txBody>
      </p:sp>
      <p:pic>
        <p:nvPicPr>
          <p:cNvPr id="18" name="Picture Placeholder 17" descr="A group of people posing for the camera&#10;&#10;Description automatically generated">
            <a:extLst>
              <a:ext uri="{FF2B5EF4-FFF2-40B4-BE49-F238E27FC236}">
                <a16:creationId xmlns:a16="http://schemas.microsoft.com/office/drawing/2014/main" id="{F22F4AB7-DD51-4C24-B226-DF3DC714424F}"/>
              </a:ext>
            </a:extLst>
          </p:cNvPr>
          <p:cNvPicPr>
            <a:picLocks noGrp="1" noChangeAspect="1"/>
          </p:cNvPicPr>
          <p:nvPr>
            <p:ph type="pic" idx="1"/>
          </p:nvPr>
        </p:nvPicPr>
        <p:blipFill>
          <a:blip r:embed="rId2" cstate="print">
            <a:extLst>
              <a:ext uri="{28A0092B-C50C-407E-A947-70E740481C1C}">
                <a14:useLocalDpi xmlns:a14="http://schemas.microsoft.com/office/drawing/2010/main" val="0"/>
              </a:ext>
            </a:extLst>
          </a:blip>
          <a:srcRect l="1962" r="1962"/>
          <a:stretch>
            <a:fillRect/>
          </a:stretch>
        </p:blipFill>
        <p:spPr>
          <a:xfrm>
            <a:off x="482599" y="1295400"/>
            <a:ext cx="5232620" cy="4220913"/>
          </a:xfrm>
          <a:prstGeom prst="rect">
            <a:avLst/>
          </a:prstGeom>
        </p:spPr>
      </p:pic>
      <p:sp>
        <p:nvSpPr>
          <p:cNvPr id="27" name="Rectangle 26">
            <a:extLst>
              <a:ext uri="{FF2B5EF4-FFF2-40B4-BE49-F238E27FC236}">
                <a16:creationId xmlns:a16="http://schemas.microsoft.com/office/drawing/2014/main" id="{E0D6FA1A-9067-4A57-8B52-D765291064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33590" y="0"/>
            <a:ext cx="301041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214E7273-D54E-4C05-B07D-FEF35FDAB6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33590" y="163629"/>
            <a:ext cx="3010410" cy="16747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3"/>
          <p:cNvSpPr>
            <a:spLocks noGrp="1"/>
          </p:cNvSpPr>
          <p:nvPr>
            <p:ph type="title"/>
          </p:nvPr>
        </p:nvSpPr>
        <p:spPr>
          <a:xfrm>
            <a:off x="6374889" y="488108"/>
            <a:ext cx="2281479" cy="1026892"/>
          </a:xfrm>
        </p:spPr>
        <p:txBody>
          <a:bodyPr vert="horz" lIns="91440" tIns="45720" rIns="91440" bIns="45720" rtlCol="0" anchor="ctr">
            <a:normAutofit/>
          </a:bodyPr>
          <a:lstStyle/>
          <a:p>
            <a:r>
              <a:rPr lang="en-US" sz="2400" dirty="0">
                <a:solidFill>
                  <a:schemeClr val="tx2"/>
                </a:solidFill>
              </a:rPr>
              <a:t>Contact Information </a:t>
            </a:r>
          </a:p>
        </p:txBody>
      </p:sp>
      <p:sp>
        <p:nvSpPr>
          <p:cNvPr id="6" name="Text Placeholder 5"/>
          <p:cNvSpPr>
            <a:spLocks noGrp="1"/>
          </p:cNvSpPr>
          <p:nvPr>
            <p:ph type="body" sz="half" idx="2"/>
          </p:nvPr>
        </p:nvSpPr>
        <p:spPr>
          <a:xfrm>
            <a:off x="6300128" y="5036399"/>
            <a:ext cx="2667001" cy="2133600"/>
          </a:xfrm>
        </p:spPr>
        <p:txBody>
          <a:bodyPr vert="horz" lIns="91440" tIns="45720" rIns="91440" bIns="45720" rtlCol="0">
            <a:normAutofit/>
          </a:bodyPr>
          <a:lstStyle/>
          <a:p>
            <a:pPr>
              <a:lnSpc>
                <a:spcPct val="90000"/>
              </a:lnSpc>
              <a:spcBef>
                <a:spcPts val="0"/>
              </a:spcBef>
              <a:spcAft>
                <a:spcPts val="0"/>
              </a:spcAft>
            </a:pPr>
            <a:endParaRPr lang="en-US" sz="1200" dirty="0">
              <a:solidFill>
                <a:schemeClr val="bg1"/>
              </a:solidFill>
              <a:latin typeface="Times New Roman" panose="02020603050405020304" pitchFamily="18" charset="0"/>
              <a:cs typeface="Times New Roman" panose="02020603050405020304" pitchFamily="18" charset="0"/>
            </a:endParaRPr>
          </a:p>
          <a:p>
            <a:pPr>
              <a:lnSpc>
                <a:spcPct val="90000"/>
              </a:lnSpc>
              <a:spcBef>
                <a:spcPts val="0"/>
              </a:spcBef>
              <a:spcAft>
                <a:spcPts val="0"/>
              </a:spcAft>
            </a:pPr>
            <a:endParaRPr lang="en-US" sz="1200" dirty="0">
              <a:solidFill>
                <a:schemeClr val="bg1"/>
              </a:solidFill>
              <a:latin typeface="Times New Roman" panose="02020603050405020304" pitchFamily="18" charset="0"/>
              <a:cs typeface="Times New Roman" panose="02020603050405020304" pitchFamily="18" charset="0"/>
            </a:endParaRPr>
          </a:p>
          <a:p>
            <a:pPr>
              <a:lnSpc>
                <a:spcPct val="90000"/>
              </a:lnSpc>
              <a:spcBef>
                <a:spcPts val="0"/>
              </a:spcBef>
              <a:spcAft>
                <a:spcPts val="0"/>
              </a:spcAft>
            </a:pPr>
            <a:r>
              <a:rPr lang="en-US" sz="1400" dirty="0">
                <a:solidFill>
                  <a:schemeClr val="bg1"/>
                </a:solidFill>
                <a:latin typeface="Times New Roman" panose="02020603050405020304" pitchFamily="18" charset="0"/>
                <a:cs typeface="Times New Roman" panose="02020603050405020304" pitchFamily="18" charset="0"/>
              </a:rPr>
              <a:t>Jim Turner, CPA, CVA, CMEA</a:t>
            </a:r>
          </a:p>
          <a:p>
            <a:pPr>
              <a:lnSpc>
                <a:spcPct val="90000"/>
              </a:lnSpc>
              <a:spcBef>
                <a:spcPts val="0"/>
              </a:spcBef>
              <a:spcAft>
                <a:spcPts val="0"/>
              </a:spcAft>
            </a:pPr>
            <a:r>
              <a:rPr lang="en-US" sz="1400" dirty="0">
                <a:solidFill>
                  <a:schemeClr val="bg1"/>
                </a:solidFill>
                <a:latin typeface="Times New Roman" panose="02020603050405020304" pitchFamily="18" charset="0"/>
                <a:cs typeface="Times New Roman" panose="02020603050405020304" pitchFamily="18" charset="0"/>
              </a:rPr>
              <a:t>Turner Business Appraisers, Inc.</a:t>
            </a:r>
          </a:p>
          <a:p>
            <a:pPr>
              <a:lnSpc>
                <a:spcPct val="90000"/>
              </a:lnSpc>
              <a:spcBef>
                <a:spcPts val="0"/>
              </a:spcBef>
              <a:spcAft>
                <a:spcPts val="0"/>
              </a:spcAft>
            </a:pPr>
            <a:r>
              <a:rPr lang="en-US" sz="1400" dirty="0">
                <a:solidFill>
                  <a:schemeClr val="bg1"/>
                </a:solidFill>
                <a:latin typeface="Times New Roman" panose="02020603050405020304" pitchFamily="18" charset="0"/>
                <a:cs typeface="Times New Roman" panose="02020603050405020304" pitchFamily="18" charset="0"/>
              </a:rPr>
              <a:t>704.821.0667 </a:t>
            </a:r>
          </a:p>
          <a:p>
            <a:pPr>
              <a:lnSpc>
                <a:spcPct val="90000"/>
              </a:lnSpc>
              <a:spcBef>
                <a:spcPts val="0"/>
              </a:spcBef>
              <a:spcAft>
                <a:spcPts val="0"/>
              </a:spcAft>
            </a:pPr>
            <a:r>
              <a:rPr lang="en-US" sz="1400" dirty="0">
                <a:solidFill>
                  <a:schemeClr val="bg1"/>
                </a:solidFill>
                <a:latin typeface="Times New Roman" panose="02020603050405020304" pitchFamily="18" charset="0"/>
                <a:cs typeface="Times New Roman" panose="02020603050405020304" pitchFamily="18" charset="0"/>
              </a:rPr>
              <a:t>Jim.Turner@turnerbusiness.com</a:t>
            </a:r>
          </a:p>
          <a:p>
            <a:pPr>
              <a:lnSpc>
                <a:spcPct val="90000"/>
              </a:lnSpc>
              <a:spcBef>
                <a:spcPts val="0"/>
              </a:spcBef>
              <a:spcAft>
                <a:spcPts val="0"/>
              </a:spcAft>
            </a:pPr>
            <a:r>
              <a:rPr lang="en-US" sz="1400" dirty="0">
                <a:solidFill>
                  <a:schemeClr val="bg1"/>
                </a:solidFill>
                <a:latin typeface="Times New Roman" panose="02020603050405020304" pitchFamily="18" charset="0"/>
                <a:cs typeface="Times New Roman" panose="02020603050405020304" pitchFamily="18" charset="0"/>
              </a:rPr>
              <a:t>www.turnerbusiness.com</a:t>
            </a:r>
          </a:p>
          <a:p>
            <a:pPr>
              <a:lnSpc>
                <a:spcPct val="90000"/>
              </a:lnSpc>
              <a:spcBef>
                <a:spcPts val="0"/>
              </a:spcBef>
              <a:spcAft>
                <a:spcPts val="0"/>
              </a:spcAft>
            </a:pPr>
            <a:r>
              <a:rPr lang="en-US" sz="1400" dirty="0">
                <a:solidFill>
                  <a:schemeClr val="bg1"/>
                </a:solidFill>
                <a:latin typeface="Times New Roman" panose="02020603050405020304" pitchFamily="18" charset="0"/>
                <a:cs typeface="Times New Roman" panose="02020603050405020304" pitchFamily="18" charset="0"/>
              </a:rPr>
              <a:t>PO Box 1857 </a:t>
            </a:r>
          </a:p>
          <a:p>
            <a:pPr>
              <a:lnSpc>
                <a:spcPct val="90000"/>
              </a:lnSpc>
              <a:spcBef>
                <a:spcPts val="0"/>
              </a:spcBef>
              <a:spcAft>
                <a:spcPts val="0"/>
              </a:spcAft>
            </a:pPr>
            <a:r>
              <a:rPr lang="en-US" sz="1400" dirty="0">
                <a:solidFill>
                  <a:schemeClr val="bg1"/>
                </a:solidFill>
                <a:latin typeface="Times New Roman" panose="02020603050405020304" pitchFamily="18" charset="0"/>
                <a:cs typeface="Times New Roman" panose="02020603050405020304" pitchFamily="18" charset="0"/>
              </a:rPr>
              <a:t>Matthews, NC 28106</a:t>
            </a:r>
          </a:p>
          <a:p>
            <a:pPr indent="-182880">
              <a:lnSpc>
                <a:spcPct val="90000"/>
              </a:lnSpc>
              <a:buFont typeface="Wingdings" pitchFamily="2" charset="2"/>
              <a:buChar char=""/>
            </a:pPr>
            <a:endParaRPr lang="en-US" sz="1200" dirty="0">
              <a:solidFill>
                <a:schemeClr val="bg1"/>
              </a:solidFill>
            </a:endParaRPr>
          </a:p>
        </p:txBody>
      </p:sp>
      <p:sp>
        <p:nvSpPr>
          <p:cNvPr id="5" name="AutoShape 2" descr="Image result for bonus round"/>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2144897042"/>
      </p:ext>
    </p:extLst>
  </p:cSld>
  <p:clrMapOvr>
    <a:overrideClrMapping bg1="lt1" tx1="dk1" bg2="lt2" tx2="dk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Graphical user interface, website&#10;&#10;Description automatically generated">
            <a:extLst>
              <a:ext uri="{FF2B5EF4-FFF2-40B4-BE49-F238E27FC236}">
                <a16:creationId xmlns:a16="http://schemas.microsoft.com/office/drawing/2014/main" id="{5CE84E96-A694-426E-8EF6-386141F621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3900" y="2102222"/>
            <a:ext cx="7696200" cy="3621741"/>
          </a:xfrm>
          <a:prstGeom prst="rect">
            <a:avLst/>
          </a:prstGeom>
        </p:spPr>
      </p:pic>
    </p:spTree>
    <p:extLst>
      <p:ext uri="{BB962C8B-B14F-4D97-AF65-F5344CB8AC3E}">
        <p14:creationId xmlns:p14="http://schemas.microsoft.com/office/powerpoint/2010/main" val="4096126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B972422-B794-4FA8-BCC6-BAF6938A1B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82600" y="1325880"/>
            <a:ext cx="2317078" cy="4206240"/>
          </a:xfrm>
        </p:spPr>
        <p:txBody>
          <a:bodyPr>
            <a:normAutofit/>
          </a:bodyPr>
          <a:lstStyle/>
          <a:p>
            <a:pPr algn="r"/>
            <a:r>
              <a:rPr lang="en-US" sz="2800" dirty="0">
                <a:solidFill>
                  <a:schemeClr val="tx2"/>
                </a:solidFill>
                <a:latin typeface="Times New Roman" panose="02020603050405020304" pitchFamily="18" charset="0"/>
                <a:cs typeface="Times New Roman" panose="02020603050405020304" pitchFamily="18" charset="0"/>
              </a:rPr>
              <a:t>Business Valuation: ten things you need to know </a:t>
            </a:r>
          </a:p>
        </p:txBody>
      </p:sp>
      <p:sp>
        <p:nvSpPr>
          <p:cNvPr id="10" name="Rectangle 9">
            <a:extLst>
              <a:ext uri="{FF2B5EF4-FFF2-40B4-BE49-F238E27FC236}">
                <a16:creationId xmlns:a16="http://schemas.microsoft.com/office/drawing/2014/main" id="{89DE9E2B-5611-49C8-862E-AD4D43A8AA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6751" cy="482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2" name="Straight Connector 11">
            <a:extLst>
              <a:ext uri="{FF2B5EF4-FFF2-40B4-BE49-F238E27FC236}">
                <a16:creationId xmlns:a16="http://schemas.microsoft.com/office/drawing/2014/main" id="{5296EC4F-8732-481B-94CB-C98E4EF297F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044951" y="1836869"/>
            <a:ext cx="0" cy="3184263"/>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3044952" y="482600"/>
            <a:ext cx="5718028" cy="5765800"/>
          </a:xfrm>
        </p:spPr>
        <p:txBody>
          <a:bodyPr anchor="ctr">
            <a:normAutofit/>
          </a:bodyPr>
          <a:lstStyle/>
          <a:p>
            <a:pPr marL="0" indent="0">
              <a:buNone/>
            </a:pPr>
            <a:r>
              <a:rPr lang="en-US" sz="2400" b="1" dirty="0">
                <a:solidFill>
                  <a:schemeClr val="tx2"/>
                </a:solidFill>
                <a:latin typeface="Times New Roman" panose="02020603050405020304" pitchFamily="18" charset="0"/>
                <a:cs typeface="Times New Roman" panose="02020603050405020304" pitchFamily="18" charset="0"/>
              </a:rPr>
              <a:t>Drivers of Business Value - the 411:</a:t>
            </a:r>
          </a:p>
          <a:p>
            <a:pPr marL="342900" lvl="1" indent="-342900"/>
            <a:r>
              <a:rPr lang="en-US" dirty="0">
                <a:solidFill>
                  <a:schemeClr val="tx2"/>
                </a:solidFill>
                <a:latin typeface="Times New Roman" panose="02020603050405020304" pitchFamily="18" charset="0"/>
                <a:cs typeface="Times New Roman" panose="02020603050405020304" pitchFamily="18" charset="0"/>
              </a:rPr>
              <a:t>Cash flow – is usually a bigger driver of value than revenue</a:t>
            </a:r>
          </a:p>
          <a:p>
            <a:pPr marL="617220" lvl="2" indent="-342900"/>
            <a:r>
              <a:rPr lang="en-US" sz="2000" dirty="0">
                <a:solidFill>
                  <a:schemeClr val="tx2"/>
                </a:solidFill>
                <a:latin typeface="Times New Roman" panose="02020603050405020304" pitchFamily="18" charset="0"/>
                <a:cs typeface="Times New Roman" panose="02020603050405020304" pitchFamily="18" charset="0"/>
              </a:rPr>
              <a:t>EBITDA –</a:t>
            </a:r>
          </a:p>
          <a:p>
            <a:pPr marL="617220" lvl="2" indent="-342900"/>
            <a:r>
              <a:rPr lang="en-US" sz="2000" dirty="0">
                <a:solidFill>
                  <a:schemeClr val="tx2"/>
                </a:solidFill>
                <a:latin typeface="Times New Roman" panose="02020603050405020304" pitchFamily="18" charset="0"/>
                <a:cs typeface="Times New Roman" panose="02020603050405020304" pitchFamily="18" charset="0"/>
              </a:rPr>
              <a:t>Seller’s Discretionary Earnings = EBITDA plus owners' remuneration</a:t>
            </a:r>
          </a:p>
          <a:p>
            <a:pPr marL="617220" lvl="2" indent="-342900"/>
            <a:r>
              <a:rPr lang="en-US" sz="2000" dirty="0">
                <a:solidFill>
                  <a:schemeClr val="tx2"/>
                </a:solidFill>
                <a:latin typeface="Times New Roman" panose="02020603050405020304" pitchFamily="18" charset="0"/>
                <a:cs typeface="Times New Roman" panose="02020603050405020304" pitchFamily="18" charset="0"/>
              </a:rPr>
              <a:t>Net after tax cash flow</a:t>
            </a:r>
          </a:p>
          <a:p>
            <a:pPr marL="274320" lvl="2" indent="0">
              <a:buNone/>
            </a:pPr>
            <a:endParaRPr lang="en-US" sz="2000" dirty="0">
              <a:solidFill>
                <a:schemeClr val="tx2"/>
              </a:solidFill>
              <a:latin typeface="Times New Roman" panose="02020603050405020304" pitchFamily="18" charset="0"/>
              <a:cs typeface="Times New Roman" panose="02020603050405020304" pitchFamily="18" charset="0"/>
            </a:endParaRPr>
          </a:p>
          <a:p>
            <a:pPr marL="342900" lvl="1" indent="-342900"/>
            <a:r>
              <a:rPr lang="en-US" dirty="0">
                <a:solidFill>
                  <a:schemeClr val="tx2"/>
                </a:solidFill>
                <a:latin typeface="Times New Roman" panose="02020603050405020304" pitchFamily="18" charset="0"/>
                <a:cs typeface="Times New Roman" panose="02020603050405020304" pitchFamily="18" charset="0"/>
              </a:rPr>
              <a:t>Quality of earnings </a:t>
            </a:r>
          </a:p>
          <a:p>
            <a:pPr marL="617220" lvl="2" indent="-342900"/>
            <a:r>
              <a:rPr lang="en-US" sz="2000" dirty="0">
                <a:solidFill>
                  <a:schemeClr val="tx2"/>
                </a:solidFill>
                <a:latin typeface="Times New Roman" panose="02020603050405020304" pitchFamily="18" charset="0"/>
                <a:cs typeface="Times New Roman" panose="02020603050405020304" pitchFamily="18" charset="0"/>
              </a:rPr>
              <a:t>Diverse customer base equates to less risk for a potential buyer</a:t>
            </a:r>
          </a:p>
          <a:p>
            <a:pPr marL="617220" lvl="2" indent="-342900"/>
            <a:r>
              <a:rPr lang="en-US" sz="2000" dirty="0">
                <a:solidFill>
                  <a:schemeClr val="tx2"/>
                </a:solidFill>
                <a:latin typeface="Times New Roman" panose="02020603050405020304" pitchFamily="18" charset="0"/>
                <a:cs typeface="Times New Roman" panose="02020603050405020304" pitchFamily="18" charset="0"/>
              </a:rPr>
              <a:t>Recurring revenue versus one-off sales</a:t>
            </a:r>
          </a:p>
          <a:p>
            <a:pPr marL="617220" lvl="2" indent="-342900"/>
            <a:r>
              <a:rPr lang="en-US" sz="2000" dirty="0">
                <a:solidFill>
                  <a:schemeClr val="tx2"/>
                </a:solidFill>
                <a:latin typeface="Times New Roman" panose="02020603050405020304" pitchFamily="18" charset="0"/>
                <a:cs typeface="Times New Roman" panose="02020603050405020304" pitchFamily="18" charset="0"/>
              </a:rPr>
              <a:t>Supplier diversification can effect cash flow quality too  </a:t>
            </a:r>
          </a:p>
          <a:p>
            <a:r>
              <a:rPr lang="en-US" sz="2000" dirty="0">
                <a:solidFill>
                  <a:schemeClr val="tx2"/>
                </a:solidFill>
                <a:latin typeface="Times New Roman" panose="02020603050405020304" pitchFamily="18" charset="0"/>
                <a:cs typeface="Times New Roman" panose="02020603050405020304" pitchFamily="18" charset="0"/>
              </a:rPr>
              <a:t>Organized labor force</a:t>
            </a:r>
          </a:p>
          <a:p>
            <a:endParaRPr lang="en-US" sz="1600" dirty="0">
              <a:solidFill>
                <a:schemeClr val="tx2"/>
              </a:solidFill>
              <a:latin typeface="Times New Roman" panose="02020603050405020304" pitchFamily="18" charset="0"/>
              <a:cs typeface="Times New Roman" panose="02020603050405020304" pitchFamily="18" charset="0"/>
            </a:endParaRPr>
          </a:p>
        </p:txBody>
      </p:sp>
      <p:sp>
        <p:nvSpPr>
          <p:cNvPr id="14" name="Rectangle 13">
            <a:extLst>
              <a:ext uri="{FF2B5EF4-FFF2-40B4-BE49-F238E27FC236}">
                <a16:creationId xmlns:a16="http://schemas.microsoft.com/office/drawing/2014/main" id="{519C7155-1644-4C60-B0B5-32B1800D60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75400"/>
            <a:ext cx="9146751" cy="482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71231557"/>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B972422-B794-4FA8-BCC6-BAF6938A1B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57200" y="1325880"/>
            <a:ext cx="2317078" cy="4206240"/>
          </a:xfrm>
        </p:spPr>
        <p:txBody>
          <a:bodyPr>
            <a:normAutofit/>
          </a:bodyPr>
          <a:lstStyle/>
          <a:p>
            <a:pPr algn="r"/>
            <a:r>
              <a:rPr lang="en-US" sz="2800" dirty="0">
                <a:solidFill>
                  <a:schemeClr val="tx2"/>
                </a:solidFill>
                <a:latin typeface="Times New Roman" panose="02020603050405020304" pitchFamily="18" charset="0"/>
                <a:cs typeface="Times New Roman" panose="02020603050405020304" pitchFamily="18" charset="0"/>
              </a:rPr>
              <a:t>Business Valuation: ten things you need to know </a:t>
            </a:r>
            <a:endParaRPr lang="en-US" sz="2800" b="1" baseline="30000" dirty="0">
              <a:solidFill>
                <a:schemeClr val="tx2"/>
              </a:solidFill>
              <a:latin typeface="Times New Roman" panose="02020603050405020304" pitchFamily="18" charset="0"/>
              <a:cs typeface="Times New Roman" panose="02020603050405020304" pitchFamily="18" charset="0"/>
            </a:endParaRPr>
          </a:p>
        </p:txBody>
      </p:sp>
      <p:sp>
        <p:nvSpPr>
          <p:cNvPr id="10" name="Rectangle 9">
            <a:extLst>
              <a:ext uri="{FF2B5EF4-FFF2-40B4-BE49-F238E27FC236}">
                <a16:creationId xmlns:a16="http://schemas.microsoft.com/office/drawing/2014/main" id="{89DE9E2B-5611-49C8-862E-AD4D43A8AA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6751" cy="482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2" name="Straight Connector 11">
            <a:extLst>
              <a:ext uri="{FF2B5EF4-FFF2-40B4-BE49-F238E27FC236}">
                <a16:creationId xmlns:a16="http://schemas.microsoft.com/office/drawing/2014/main" id="{5296EC4F-8732-481B-94CB-C98E4EF297F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044951" y="1836869"/>
            <a:ext cx="0" cy="3184263"/>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3042368" y="381000"/>
            <a:ext cx="5943591" cy="6400800"/>
          </a:xfrm>
        </p:spPr>
        <p:txBody>
          <a:bodyPr anchor="ctr">
            <a:normAutofit fontScale="55000" lnSpcReduction="20000"/>
          </a:bodyPr>
          <a:lstStyle/>
          <a:p>
            <a:pPr marL="457200" lvl="1" indent="0">
              <a:buNone/>
            </a:pPr>
            <a:endParaRPr lang="en-US" sz="1200" u="sng" dirty="0">
              <a:solidFill>
                <a:schemeClr val="tx2"/>
              </a:solidFill>
            </a:endParaRPr>
          </a:p>
          <a:p>
            <a:pPr marL="457200" lvl="1" indent="0">
              <a:buNone/>
            </a:pPr>
            <a:endParaRPr lang="en-US" sz="1200" u="sng" dirty="0">
              <a:solidFill>
                <a:schemeClr val="tx2"/>
              </a:solidFill>
            </a:endParaRPr>
          </a:p>
          <a:p>
            <a:pPr marL="457200" lvl="1" indent="0">
              <a:buNone/>
            </a:pPr>
            <a:endParaRPr lang="en-US" sz="1200" u="sng" dirty="0">
              <a:solidFill>
                <a:schemeClr val="tx2"/>
              </a:solidFill>
              <a:latin typeface="Times New Roman" panose="02020603050405020304" pitchFamily="18" charset="0"/>
              <a:cs typeface="Times New Roman" panose="02020603050405020304" pitchFamily="18" charset="0"/>
            </a:endParaRPr>
          </a:p>
          <a:p>
            <a:pPr marL="457200" lvl="1" indent="0">
              <a:buNone/>
            </a:pPr>
            <a:endParaRPr lang="en-US" sz="1200" u="sng" dirty="0">
              <a:solidFill>
                <a:schemeClr val="tx2"/>
              </a:solidFill>
              <a:latin typeface="Times New Roman" panose="02020603050405020304" pitchFamily="18" charset="0"/>
              <a:cs typeface="Times New Roman" panose="02020603050405020304" pitchFamily="18" charset="0"/>
            </a:endParaRPr>
          </a:p>
          <a:p>
            <a:pPr marL="0" lvl="1" indent="0">
              <a:buNone/>
            </a:pPr>
            <a:r>
              <a:rPr lang="en-US" sz="4400" b="1" dirty="0">
                <a:solidFill>
                  <a:schemeClr val="tx2"/>
                </a:solidFill>
                <a:latin typeface="Times New Roman" panose="02020603050405020304" pitchFamily="18" charset="0"/>
                <a:cs typeface="Times New Roman" panose="02020603050405020304" pitchFamily="18" charset="0"/>
              </a:rPr>
              <a:t>Normalizing Adjustments aka Addbacks 101 </a:t>
            </a:r>
          </a:p>
          <a:p>
            <a:pPr marL="457200" lvl="1" indent="0">
              <a:buNone/>
            </a:pPr>
            <a:endParaRPr lang="en-US" sz="2400" dirty="0">
              <a:solidFill>
                <a:schemeClr val="tx2"/>
              </a:solidFill>
              <a:latin typeface="Times New Roman" panose="02020603050405020304" pitchFamily="18" charset="0"/>
              <a:cs typeface="Times New Roman" panose="02020603050405020304" pitchFamily="18" charset="0"/>
            </a:endParaRPr>
          </a:p>
          <a:p>
            <a:pPr lvl="1"/>
            <a:r>
              <a:rPr lang="en-US" sz="3300" dirty="0">
                <a:solidFill>
                  <a:schemeClr val="tx2"/>
                </a:solidFill>
                <a:latin typeface="Times New Roman" panose="02020603050405020304" pitchFamily="18" charset="0"/>
                <a:cs typeface="Times New Roman" panose="02020603050405020304" pitchFamily="18" charset="0"/>
              </a:rPr>
              <a:t>Most main street and mid street valuations begin with unaudited tax or book basis financial statements.</a:t>
            </a:r>
          </a:p>
          <a:p>
            <a:pPr lvl="2"/>
            <a:r>
              <a:rPr lang="en-US" sz="3300" dirty="0">
                <a:solidFill>
                  <a:schemeClr val="tx2"/>
                </a:solidFill>
                <a:latin typeface="Times New Roman" panose="02020603050405020304" pitchFamily="18" charset="0"/>
                <a:cs typeface="Times New Roman" panose="02020603050405020304" pitchFamily="18" charset="0"/>
              </a:rPr>
              <a:t>The cash flow must be adjusted to “economic reality” or “as if publicly traded”</a:t>
            </a:r>
          </a:p>
          <a:p>
            <a:pPr marL="228600" lvl="1" indent="0">
              <a:buNone/>
            </a:pPr>
            <a:endParaRPr lang="en-US" sz="3300" dirty="0">
              <a:solidFill>
                <a:schemeClr val="tx2"/>
              </a:solidFill>
              <a:latin typeface="Times New Roman" panose="02020603050405020304" pitchFamily="18" charset="0"/>
              <a:cs typeface="Times New Roman" panose="02020603050405020304" pitchFamily="18" charset="0"/>
            </a:endParaRPr>
          </a:p>
          <a:p>
            <a:pPr lvl="2"/>
            <a:r>
              <a:rPr lang="en-US" sz="3300" dirty="0">
                <a:solidFill>
                  <a:schemeClr val="tx2"/>
                </a:solidFill>
                <a:latin typeface="Times New Roman" panose="02020603050405020304" pitchFamily="18" charset="0"/>
                <a:cs typeface="Times New Roman" panose="02020603050405020304" pitchFamily="18" charset="0"/>
              </a:rPr>
              <a:t>Owners compensation must be examined to determine if it is inadequate or super adequate</a:t>
            </a:r>
          </a:p>
          <a:p>
            <a:pPr marL="457200" lvl="2" indent="0">
              <a:buNone/>
            </a:pPr>
            <a:endParaRPr lang="en-US" sz="3300" dirty="0">
              <a:solidFill>
                <a:schemeClr val="tx2"/>
              </a:solidFill>
              <a:latin typeface="Times New Roman" panose="02020603050405020304" pitchFamily="18" charset="0"/>
              <a:cs typeface="Times New Roman" panose="02020603050405020304" pitchFamily="18" charset="0"/>
            </a:endParaRPr>
          </a:p>
          <a:p>
            <a:pPr lvl="2"/>
            <a:r>
              <a:rPr lang="en-US" sz="3300" dirty="0">
                <a:solidFill>
                  <a:schemeClr val="tx2"/>
                </a:solidFill>
                <a:latin typeface="Times New Roman" panose="02020603050405020304" pitchFamily="18" charset="0"/>
                <a:cs typeface="Times New Roman" panose="02020603050405020304" pitchFamily="18" charset="0"/>
              </a:rPr>
              <a:t>Rent expense paid to a related entity must be reviewed </a:t>
            </a:r>
          </a:p>
          <a:p>
            <a:pPr lvl="2"/>
            <a:r>
              <a:rPr lang="en-US" sz="3300" dirty="0">
                <a:solidFill>
                  <a:schemeClr val="tx2"/>
                </a:solidFill>
                <a:latin typeface="Times New Roman" panose="02020603050405020304" pitchFamily="18" charset="0"/>
                <a:cs typeface="Times New Roman" panose="02020603050405020304" pitchFamily="18" charset="0"/>
              </a:rPr>
              <a:t>Lavish lifestyle expenses need to be adjusted from the income stream</a:t>
            </a:r>
          </a:p>
          <a:p>
            <a:pPr marL="457200" lvl="2" indent="0">
              <a:buNone/>
            </a:pPr>
            <a:endParaRPr lang="en-US" sz="3300" dirty="0">
              <a:solidFill>
                <a:schemeClr val="tx2"/>
              </a:solidFill>
              <a:latin typeface="Times New Roman" panose="02020603050405020304" pitchFamily="18" charset="0"/>
              <a:cs typeface="Times New Roman" panose="02020603050405020304" pitchFamily="18" charset="0"/>
            </a:endParaRPr>
          </a:p>
          <a:p>
            <a:pPr lvl="2"/>
            <a:r>
              <a:rPr lang="en-US" sz="3300" dirty="0">
                <a:solidFill>
                  <a:schemeClr val="tx2"/>
                </a:solidFill>
                <a:latin typeface="Times New Roman" panose="02020603050405020304" pitchFamily="18" charset="0"/>
                <a:cs typeface="Times New Roman" panose="02020603050405020304" pitchFamily="18" charset="0"/>
              </a:rPr>
              <a:t>Salaries paid to inactive family members are adjusted </a:t>
            </a:r>
          </a:p>
          <a:p>
            <a:pPr lvl="2"/>
            <a:endParaRPr lang="en-US" sz="3300" dirty="0">
              <a:solidFill>
                <a:schemeClr val="tx2"/>
              </a:solidFill>
              <a:latin typeface="Times New Roman" panose="02020603050405020304" pitchFamily="18" charset="0"/>
              <a:cs typeface="Times New Roman" panose="02020603050405020304" pitchFamily="18" charset="0"/>
            </a:endParaRPr>
          </a:p>
          <a:p>
            <a:pPr marL="731520" lvl="2" indent="0">
              <a:buNone/>
            </a:pPr>
            <a:endParaRPr lang="en-US" sz="3300" dirty="0">
              <a:solidFill>
                <a:schemeClr val="tx2"/>
              </a:solidFill>
              <a:latin typeface="Times New Roman" panose="02020603050405020304" pitchFamily="18" charset="0"/>
              <a:cs typeface="Times New Roman" panose="02020603050405020304" pitchFamily="18" charset="0"/>
            </a:endParaRPr>
          </a:p>
          <a:p>
            <a:pPr lvl="1"/>
            <a:r>
              <a:rPr lang="en-US" sz="3300" dirty="0">
                <a:solidFill>
                  <a:schemeClr val="tx2"/>
                </a:solidFill>
                <a:latin typeface="Times New Roman" panose="02020603050405020304" pitchFamily="18" charset="0"/>
                <a:cs typeface="Times New Roman" panose="02020603050405020304" pitchFamily="18" charset="0"/>
              </a:rPr>
              <a:t>Often mistaken for an addback</a:t>
            </a:r>
          </a:p>
          <a:p>
            <a:pPr lvl="2"/>
            <a:r>
              <a:rPr lang="en-US" sz="3300" dirty="0">
                <a:solidFill>
                  <a:schemeClr val="tx2"/>
                </a:solidFill>
                <a:latin typeface="Times New Roman" panose="02020603050405020304" pitchFamily="18" charset="0"/>
                <a:cs typeface="Times New Roman" panose="02020603050405020304" pitchFamily="18" charset="0"/>
              </a:rPr>
              <a:t>Shareholder distributions, draws, dividends</a:t>
            </a:r>
          </a:p>
          <a:p>
            <a:pPr lvl="2"/>
            <a:r>
              <a:rPr lang="en-US" sz="3300" dirty="0">
                <a:solidFill>
                  <a:schemeClr val="tx2"/>
                </a:solidFill>
                <a:latin typeface="Times New Roman" panose="02020603050405020304" pitchFamily="18" charset="0"/>
                <a:cs typeface="Times New Roman" panose="02020603050405020304" pitchFamily="18" charset="0"/>
              </a:rPr>
              <a:t>Cell phone expense</a:t>
            </a:r>
          </a:p>
          <a:p>
            <a:pPr marL="731520" lvl="2" indent="0">
              <a:buNone/>
            </a:pPr>
            <a:endParaRPr lang="en-US" sz="1200" dirty="0">
              <a:solidFill>
                <a:schemeClr val="tx2"/>
              </a:solidFill>
              <a:latin typeface="Times New Roman" panose="02020603050405020304" pitchFamily="18" charset="0"/>
              <a:cs typeface="Times New Roman" panose="02020603050405020304" pitchFamily="18" charset="0"/>
            </a:endParaRPr>
          </a:p>
          <a:p>
            <a:pPr marL="1371600" lvl="3" indent="0">
              <a:buNone/>
            </a:pPr>
            <a:endParaRPr lang="en-US" sz="1200" dirty="0">
              <a:solidFill>
                <a:schemeClr val="tx2"/>
              </a:solidFill>
              <a:latin typeface="Times New Roman" panose="02020603050405020304" pitchFamily="18" charset="0"/>
              <a:cs typeface="Times New Roman" panose="02020603050405020304" pitchFamily="18" charset="0"/>
            </a:endParaRPr>
          </a:p>
          <a:p>
            <a:pPr lvl="3"/>
            <a:endParaRPr lang="en-US" sz="1200" dirty="0">
              <a:solidFill>
                <a:schemeClr val="tx2"/>
              </a:solidFill>
              <a:latin typeface="Times New Roman" panose="02020603050405020304" pitchFamily="18" charset="0"/>
              <a:cs typeface="Times New Roman" panose="02020603050405020304" pitchFamily="18" charset="0"/>
            </a:endParaRPr>
          </a:p>
          <a:p>
            <a:pPr marL="1371600" lvl="3" indent="0">
              <a:buNone/>
            </a:pPr>
            <a:endParaRPr lang="en-US" sz="1200" dirty="0">
              <a:solidFill>
                <a:schemeClr val="tx2"/>
              </a:solidFill>
              <a:latin typeface="Times New Roman" panose="02020603050405020304" pitchFamily="18" charset="0"/>
              <a:cs typeface="Times New Roman" panose="02020603050405020304" pitchFamily="18" charset="0"/>
            </a:endParaRPr>
          </a:p>
          <a:p>
            <a:pPr marL="914400" lvl="2" indent="0">
              <a:buNone/>
            </a:pPr>
            <a:endParaRPr lang="en-US" sz="1200" dirty="0">
              <a:solidFill>
                <a:schemeClr val="tx2"/>
              </a:solidFill>
              <a:latin typeface="Times New Roman" panose="02020603050405020304" pitchFamily="18" charset="0"/>
              <a:cs typeface="Times New Roman" panose="02020603050405020304" pitchFamily="18" charset="0"/>
            </a:endParaRPr>
          </a:p>
          <a:p>
            <a:pPr marL="914400" lvl="2" indent="0">
              <a:buNone/>
            </a:pPr>
            <a:endParaRPr lang="en-US" sz="1200" dirty="0">
              <a:solidFill>
                <a:schemeClr val="tx2"/>
              </a:solidFill>
              <a:latin typeface="Times New Roman" panose="02020603050405020304" pitchFamily="18" charset="0"/>
              <a:cs typeface="Times New Roman" panose="02020603050405020304" pitchFamily="18" charset="0"/>
            </a:endParaRPr>
          </a:p>
          <a:p>
            <a:pPr marL="914400" lvl="2" indent="0">
              <a:buNone/>
            </a:pPr>
            <a:endParaRPr lang="en-US" sz="1200" dirty="0">
              <a:solidFill>
                <a:schemeClr val="tx2"/>
              </a:solidFill>
              <a:latin typeface="Times New Roman" panose="02020603050405020304" pitchFamily="18" charset="0"/>
              <a:cs typeface="Times New Roman" panose="02020603050405020304" pitchFamily="18" charset="0"/>
            </a:endParaRPr>
          </a:p>
          <a:p>
            <a:pPr lvl="2"/>
            <a:endParaRPr lang="en-US" sz="1200" dirty="0">
              <a:solidFill>
                <a:schemeClr val="tx2"/>
              </a:solidFill>
            </a:endParaRPr>
          </a:p>
          <a:p>
            <a:pPr lvl="2"/>
            <a:endParaRPr lang="en-US" sz="1200" dirty="0">
              <a:solidFill>
                <a:schemeClr val="tx2"/>
              </a:solidFill>
            </a:endParaRPr>
          </a:p>
        </p:txBody>
      </p:sp>
      <p:sp>
        <p:nvSpPr>
          <p:cNvPr id="14" name="Rectangle 13">
            <a:extLst>
              <a:ext uri="{FF2B5EF4-FFF2-40B4-BE49-F238E27FC236}">
                <a16:creationId xmlns:a16="http://schemas.microsoft.com/office/drawing/2014/main" id="{519C7155-1644-4C60-B0B5-32B1800D60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75400"/>
            <a:ext cx="9146751" cy="482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8510492"/>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7">
            <a:extLst>
              <a:ext uri="{FF2B5EF4-FFF2-40B4-BE49-F238E27FC236}">
                <a16:creationId xmlns:a16="http://schemas.microsoft.com/office/drawing/2014/main" id="{CB972422-B794-4FA8-BCC6-BAF6938A1B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82600" y="1325880"/>
            <a:ext cx="2317078" cy="4206240"/>
          </a:xfrm>
        </p:spPr>
        <p:txBody>
          <a:bodyPr>
            <a:normAutofit/>
          </a:bodyPr>
          <a:lstStyle/>
          <a:p>
            <a:pPr algn="r"/>
            <a:r>
              <a:rPr lang="en-US" sz="2800" dirty="0">
                <a:solidFill>
                  <a:schemeClr val="tx2"/>
                </a:solidFill>
                <a:latin typeface="Times New Roman" panose="02020603050405020304" pitchFamily="18" charset="0"/>
                <a:cs typeface="Times New Roman" panose="02020603050405020304" pitchFamily="18" charset="0"/>
              </a:rPr>
              <a:t>Business Valuation: ten things you need to know </a:t>
            </a:r>
            <a:endParaRPr lang="en-US" sz="2800" b="1" baseline="30000" dirty="0">
              <a:solidFill>
                <a:schemeClr val="tx2"/>
              </a:solidFill>
              <a:latin typeface="Times New Roman" panose="02020603050405020304" pitchFamily="18" charset="0"/>
              <a:cs typeface="Times New Roman" panose="02020603050405020304" pitchFamily="18" charset="0"/>
            </a:endParaRPr>
          </a:p>
        </p:txBody>
      </p:sp>
      <p:sp>
        <p:nvSpPr>
          <p:cNvPr id="15" name="Rectangle 9">
            <a:extLst>
              <a:ext uri="{FF2B5EF4-FFF2-40B4-BE49-F238E27FC236}">
                <a16:creationId xmlns:a16="http://schemas.microsoft.com/office/drawing/2014/main" id="{89DE9E2B-5611-49C8-862E-AD4D43A8AA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6751" cy="482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2" name="Straight Connector 11">
            <a:extLst>
              <a:ext uri="{FF2B5EF4-FFF2-40B4-BE49-F238E27FC236}">
                <a16:creationId xmlns:a16="http://schemas.microsoft.com/office/drawing/2014/main" id="{5296EC4F-8732-481B-94CB-C98E4EF297F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044951" y="1836869"/>
            <a:ext cx="0" cy="3184263"/>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3201822" y="844658"/>
            <a:ext cx="5943553" cy="5943600"/>
          </a:xfrm>
        </p:spPr>
        <p:txBody>
          <a:bodyPr anchor="ctr">
            <a:normAutofit/>
          </a:bodyPr>
          <a:lstStyle/>
          <a:p>
            <a:pPr marL="457200" lvl="1" indent="0">
              <a:buNone/>
            </a:pPr>
            <a:endParaRPr lang="en-US" sz="1400" u="sng" dirty="0">
              <a:solidFill>
                <a:schemeClr val="tx2"/>
              </a:solidFill>
            </a:endParaRPr>
          </a:p>
          <a:p>
            <a:pPr marL="0" lvl="1" indent="0">
              <a:buNone/>
            </a:pPr>
            <a:r>
              <a:rPr lang="en-US" sz="2400" b="1" dirty="0">
                <a:solidFill>
                  <a:schemeClr val="tx2"/>
                </a:solidFill>
                <a:latin typeface="Times New Roman" pitchFamily="18" charset="0"/>
                <a:cs typeface="Times New Roman" pitchFamily="18" charset="0"/>
              </a:rPr>
              <a:t>Rules of Thumb - are they reliable?</a:t>
            </a:r>
          </a:p>
          <a:p>
            <a:pPr lvl="1"/>
            <a:r>
              <a:rPr lang="en-US" dirty="0">
                <a:solidFill>
                  <a:schemeClr val="tx2"/>
                </a:solidFill>
                <a:latin typeface="Times New Roman" pitchFamily="18" charset="0"/>
                <a:cs typeface="Times New Roman" pitchFamily="18" charset="0"/>
              </a:rPr>
              <a:t>The adage “CPA firms are worth 1 times annual revenue” is often informally used as a “Rule of Thumb”</a:t>
            </a:r>
          </a:p>
          <a:p>
            <a:pPr lvl="1"/>
            <a:r>
              <a:rPr lang="en-US" dirty="0">
                <a:solidFill>
                  <a:schemeClr val="tx2"/>
                </a:solidFill>
                <a:latin typeface="Times New Roman" pitchFamily="18" charset="0"/>
                <a:cs typeface="Times New Roman" pitchFamily="18" charset="0"/>
              </a:rPr>
              <a:t>Rule of Thumb Source: “Business Reference Guide” (see notes below from the BRG)</a:t>
            </a:r>
          </a:p>
          <a:p>
            <a:pPr lvl="2"/>
            <a:r>
              <a:rPr lang="en-US" sz="2000" dirty="0">
                <a:solidFill>
                  <a:schemeClr val="tx2"/>
                </a:solidFill>
                <a:latin typeface="Times New Roman" pitchFamily="18" charset="0"/>
                <a:cs typeface="Times New Roman" pitchFamily="18" charset="0"/>
              </a:rPr>
              <a:t>1.0x to 1.25x annual revenues</a:t>
            </a:r>
          </a:p>
          <a:p>
            <a:pPr lvl="2"/>
            <a:r>
              <a:rPr lang="en-US" sz="2000" dirty="0">
                <a:solidFill>
                  <a:schemeClr val="tx2"/>
                </a:solidFill>
                <a:latin typeface="Times New Roman" pitchFamily="18" charset="0"/>
                <a:cs typeface="Times New Roman" pitchFamily="18" charset="0"/>
              </a:rPr>
              <a:t>2.2x EBITDA</a:t>
            </a:r>
          </a:p>
          <a:p>
            <a:pPr lvl="3"/>
            <a:r>
              <a:rPr lang="en-US" sz="2000" dirty="0">
                <a:solidFill>
                  <a:schemeClr val="tx2"/>
                </a:solidFill>
                <a:latin typeface="Times New Roman" pitchFamily="18" charset="0"/>
                <a:cs typeface="Times New Roman" pitchFamily="18" charset="0"/>
              </a:rPr>
              <a:t>Most valuable - long-term clients, long-term employees, diverse client base, good systems and record keeping are most valuable.</a:t>
            </a:r>
          </a:p>
          <a:p>
            <a:pPr lvl="3"/>
            <a:r>
              <a:rPr lang="en-US" sz="2000" dirty="0">
                <a:solidFill>
                  <a:schemeClr val="tx2"/>
                </a:solidFill>
                <a:latin typeface="Times New Roman" pitchFamily="18" charset="0"/>
                <a:cs typeface="Times New Roman" pitchFamily="18" charset="0"/>
              </a:rPr>
              <a:t>Accounting firms in major metro areas, with solid fees, and that are profitable, tend to sell for 1x to 1.35x annual revenue</a:t>
            </a:r>
          </a:p>
          <a:p>
            <a:pPr lvl="3"/>
            <a:r>
              <a:rPr lang="en-US" sz="2000" dirty="0">
                <a:solidFill>
                  <a:schemeClr val="tx2"/>
                </a:solidFill>
                <a:latin typeface="Times New Roman" pitchFamily="18" charset="0"/>
                <a:cs typeface="Times New Roman" pitchFamily="18" charset="0"/>
              </a:rPr>
              <a:t>Dependent on type of clients; 1040 clients result in lower pricing; monthly and retainer clients results in higher pricing.  Audit are preferred by a minority of firms.</a:t>
            </a:r>
          </a:p>
          <a:p>
            <a:pPr marL="1005840" lvl="3" indent="0">
              <a:buNone/>
            </a:pPr>
            <a:endParaRPr lang="en-US" sz="1400" dirty="0">
              <a:solidFill>
                <a:schemeClr val="tx2"/>
              </a:solidFill>
              <a:latin typeface="Times New Roman" pitchFamily="18" charset="0"/>
              <a:cs typeface="Times New Roman" pitchFamily="18" charset="0"/>
            </a:endParaRPr>
          </a:p>
          <a:p>
            <a:pPr marL="914400" lvl="2" indent="0">
              <a:buNone/>
            </a:pPr>
            <a:endParaRPr lang="en-US" sz="1400" dirty="0">
              <a:solidFill>
                <a:schemeClr val="tx2"/>
              </a:solidFill>
              <a:latin typeface="Times New Roman" pitchFamily="18" charset="0"/>
              <a:cs typeface="Times New Roman" pitchFamily="18" charset="0"/>
            </a:endParaRPr>
          </a:p>
          <a:p>
            <a:pPr lvl="2"/>
            <a:endParaRPr lang="en-US" sz="1400" dirty="0">
              <a:solidFill>
                <a:schemeClr val="tx2"/>
              </a:solidFill>
            </a:endParaRPr>
          </a:p>
          <a:p>
            <a:pPr lvl="2"/>
            <a:endParaRPr lang="en-US" sz="1400" dirty="0">
              <a:solidFill>
                <a:schemeClr val="tx2"/>
              </a:solidFill>
            </a:endParaRPr>
          </a:p>
        </p:txBody>
      </p:sp>
      <p:sp>
        <p:nvSpPr>
          <p:cNvPr id="14" name="Rectangle 13">
            <a:extLst>
              <a:ext uri="{FF2B5EF4-FFF2-40B4-BE49-F238E27FC236}">
                <a16:creationId xmlns:a16="http://schemas.microsoft.com/office/drawing/2014/main" id="{519C7155-1644-4C60-B0B5-32B1800D60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75400"/>
            <a:ext cx="9146751" cy="482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813841332"/>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B972422-B794-4FA8-BCC6-BAF6938A1B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82600" y="1325880"/>
            <a:ext cx="2317078" cy="4206240"/>
          </a:xfrm>
        </p:spPr>
        <p:txBody>
          <a:bodyPr>
            <a:normAutofit/>
          </a:bodyPr>
          <a:lstStyle/>
          <a:p>
            <a:pPr algn="r"/>
            <a:r>
              <a:rPr lang="en-US" sz="2800" dirty="0">
                <a:solidFill>
                  <a:schemeClr val="tx2"/>
                </a:solidFill>
                <a:latin typeface="Times New Roman" panose="02020603050405020304" pitchFamily="18" charset="0"/>
                <a:cs typeface="Times New Roman" panose="02020603050405020304" pitchFamily="18" charset="0"/>
              </a:rPr>
              <a:t>Business Valuation: ten things you need to know </a:t>
            </a:r>
            <a:endParaRPr lang="en-US" sz="2800" b="1" baseline="30000" dirty="0">
              <a:solidFill>
                <a:schemeClr val="tx2"/>
              </a:solidFill>
              <a:latin typeface="Times New Roman" panose="02020603050405020304" pitchFamily="18" charset="0"/>
              <a:cs typeface="Times New Roman" panose="02020603050405020304" pitchFamily="18" charset="0"/>
            </a:endParaRPr>
          </a:p>
        </p:txBody>
      </p:sp>
      <p:sp>
        <p:nvSpPr>
          <p:cNvPr id="11" name="Rectangle 10">
            <a:extLst>
              <a:ext uri="{FF2B5EF4-FFF2-40B4-BE49-F238E27FC236}">
                <a16:creationId xmlns:a16="http://schemas.microsoft.com/office/drawing/2014/main" id="{89DE9E2B-5611-49C8-862E-AD4D43A8AA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6751" cy="482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3" name="Straight Connector 12">
            <a:extLst>
              <a:ext uri="{FF2B5EF4-FFF2-40B4-BE49-F238E27FC236}">
                <a16:creationId xmlns:a16="http://schemas.microsoft.com/office/drawing/2014/main" id="{5296EC4F-8732-481B-94CB-C98E4EF297F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044951" y="1836869"/>
            <a:ext cx="0" cy="3184263"/>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3200418" y="609600"/>
            <a:ext cx="5638759" cy="5695779"/>
          </a:xfrm>
        </p:spPr>
        <p:txBody>
          <a:bodyPr anchor="ctr">
            <a:normAutofit/>
          </a:bodyPr>
          <a:lstStyle/>
          <a:p>
            <a:pPr marL="0" lvl="1" indent="0">
              <a:buNone/>
            </a:pPr>
            <a:r>
              <a:rPr lang="en-US" sz="2800" b="1" dirty="0">
                <a:solidFill>
                  <a:schemeClr val="tx2"/>
                </a:solidFill>
                <a:latin typeface="Times New Roman" pitchFamily="18" charset="0"/>
                <a:cs typeface="Times New Roman" pitchFamily="18" charset="0"/>
              </a:rPr>
              <a:t>CPA firm valuation</a:t>
            </a:r>
          </a:p>
          <a:p>
            <a:pPr marL="402336" lvl="1" indent="0">
              <a:buNone/>
            </a:pPr>
            <a:endParaRPr lang="en-US" dirty="0">
              <a:solidFill>
                <a:schemeClr val="tx2"/>
              </a:solidFill>
              <a:latin typeface="Times New Roman" pitchFamily="18" charset="0"/>
              <a:cs typeface="Times New Roman" pitchFamily="18" charset="0"/>
            </a:endParaRPr>
          </a:p>
          <a:p>
            <a:pPr lvl="1"/>
            <a:r>
              <a:rPr lang="en-US" sz="2400" dirty="0">
                <a:solidFill>
                  <a:schemeClr val="tx2"/>
                </a:solidFill>
                <a:latin typeface="Times New Roman" pitchFamily="18" charset="0"/>
                <a:cs typeface="Times New Roman" pitchFamily="18" charset="0"/>
              </a:rPr>
              <a:t>CPA firm comparable sales results:</a:t>
            </a:r>
          </a:p>
          <a:p>
            <a:pPr lvl="2"/>
            <a:endParaRPr lang="en-US" sz="2400" dirty="0">
              <a:solidFill>
                <a:schemeClr val="tx2"/>
              </a:solidFill>
              <a:latin typeface="Times New Roman" pitchFamily="18" charset="0"/>
              <a:cs typeface="Times New Roman" pitchFamily="18" charset="0"/>
            </a:endParaRPr>
          </a:p>
          <a:p>
            <a:pPr lvl="2"/>
            <a:r>
              <a:rPr lang="en-US" sz="2400" dirty="0">
                <a:solidFill>
                  <a:schemeClr val="tx2"/>
                </a:solidFill>
                <a:latin typeface="Times New Roman" pitchFamily="18" charset="0"/>
                <a:cs typeface="Times New Roman" pitchFamily="18" charset="0"/>
              </a:rPr>
              <a:t>Identified twenty-four comparable sales in NC, SC, GA, (2015-2020)</a:t>
            </a:r>
          </a:p>
          <a:p>
            <a:pPr marL="457200" lvl="2" indent="0">
              <a:buNone/>
            </a:pPr>
            <a:endParaRPr lang="en-US" sz="2400" dirty="0">
              <a:solidFill>
                <a:schemeClr val="tx2"/>
              </a:solidFill>
              <a:latin typeface="Times New Roman" pitchFamily="18" charset="0"/>
              <a:cs typeface="Times New Roman" pitchFamily="18" charset="0"/>
            </a:endParaRPr>
          </a:p>
          <a:p>
            <a:pPr lvl="2"/>
            <a:r>
              <a:rPr lang="en-US" sz="2400" dirty="0">
                <a:solidFill>
                  <a:schemeClr val="tx2"/>
                </a:solidFill>
                <a:latin typeface="Times New Roman" pitchFamily="18" charset="0"/>
                <a:cs typeface="Times New Roman" pitchFamily="18" charset="0"/>
              </a:rPr>
              <a:t>Revenue between $223k - $1.416MM</a:t>
            </a:r>
          </a:p>
          <a:p>
            <a:pPr marL="457200" lvl="2" indent="0">
              <a:buNone/>
            </a:pPr>
            <a:endParaRPr lang="en-US" sz="2400" dirty="0">
              <a:solidFill>
                <a:schemeClr val="tx2"/>
              </a:solidFill>
              <a:latin typeface="Times New Roman" pitchFamily="18" charset="0"/>
              <a:cs typeface="Times New Roman" pitchFamily="18" charset="0"/>
            </a:endParaRPr>
          </a:p>
          <a:p>
            <a:pPr lvl="2"/>
            <a:r>
              <a:rPr lang="en-US" sz="2400" dirty="0">
                <a:solidFill>
                  <a:schemeClr val="tx2"/>
                </a:solidFill>
                <a:latin typeface="Times New Roman" pitchFamily="18" charset="0"/>
                <a:cs typeface="Times New Roman" pitchFamily="18" charset="0"/>
              </a:rPr>
              <a:t>Cash Flow was the catalyst for the sales price</a:t>
            </a:r>
          </a:p>
          <a:p>
            <a:pPr marL="914400" lvl="2" indent="0">
              <a:buNone/>
            </a:pPr>
            <a:endParaRPr lang="en-US" sz="1600" dirty="0">
              <a:solidFill>
                <a:schemeClr val="tx2"/>
              </a:solidFill>
              <a:latin typeface="Times New Roman" pitchFamily="18" charset="0"/>
              <a:cs typeface="Times New Roman" pitchFamily="18" charset="0"/>
            </a:endParaRPr>
          </a:p>
          <a:p>
            <a:pPr marL="914400" lvl="2" indent="0">
              <a:buNone/>
            </a:pPr>
            <a:endParaRPr lang="en-US" sz="1600" dirty="0">
              <a:solidFill>
                <a:schemeClr val="tx2"/>
              </a:solidFill>
              <a:latin typeface="Times New Roman" pitchFamily="18" charset="0"/>
              <a:cs typeface="Times New Roman" pitchFamily="18" charset="0"/>
            </a:endParaRPr>
          </a:p>
          <a:p>
            <a:pPr lvl="2"/>
            <a:endParaRPr lang="en-US" sz="1600" dirty="0">
              <a:solidFill>
                <a:schemeClr val="tx2"/>
              </a:solidFill>
            </a:endParaRPr>
          </a:p>
          <a:p>
            <a:pPr lvl="2"/>
            <a:endParaRPr lang="en-US" sz="1600" dirty="0">
              <a:solidFill>
                <a:schemeClr val="tx2"/>
              </a:solidFill>
            </a:endParaRPr>
          </a:p>
        </p:txBody>
      </p:sp>
      <p:sp>
        <p:nvSpPr>
          <p:cNvPr id="15" name="Rectangle 14">
            <a:extLst>
              <a:ext uri="{FF2B5EF4-FFF2-40B4-BE49-F238E27FC236}">
                <a16:creationId xmlns:a16="http://schemas.microsoft.com/office/drawing/2014/main" id="{519C7155-1644-4C60-B0B5-32B1800D60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75400"/>
            <a:ext cx="9146751" cy="482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Footer Placeholder 3">
            <a:extLst>
              <a:ext uri="{FF2B5EF4-FFF2-40B4-BE49-F238E27FC236}">
                <a16:creationId xmlns:a16="http://schemas.microsoft.com/office/drawing/2014/main" id="{3D89E494-B765-4091-B7FD-EA2BEF14667F}"/>
              </a:ext>
            </a:extLst>
          </p:cNvPr>
          <p:cNvSpPr>
            <a:spLocks noGrp="1"/>
          </p:cNvSpPr>
          <p:nvPr>
            <p:ph type="ftr" sz="quarter" idx="11"/>
          </p:nvPr>
        </p:nvSpPr>
        <p:spPr>
          <a:xfrm>
            <a:off x="4197353" y="6422854"/>
            <a:ext cx="3783330" cy="365125"/>
          </a:xfrm>
        </p:spPr>
        <p:txBody>
          <a:bodyPr>
            <a:normAutofit/>
          </a:bodyPr>
          <a:lstStyle/>
          <a:p>
            <a:pPr>
              <a:spcAft>
                <a:spcPts val="600"/>
              </a:spcAft>
            </a:pPr>
            <a:r>
              <a:rPr lang="en-US" dirty="0">
                <a:solidFill>
                  <a:schemeClr val="bg1"/>
                </a:solidFill>
              </a:rPr>
              <a:t>Peercomps Transactional Database</a:t>
            </a:r>
          </a:p>
        </p:txBody>
      </p:sp>
    </p:spTree>
    <p:extLst>
      <p:ext uri="{BB962C8B-B14F-4D97-AF65-F5344CB8AC3E}">
        <p14:creationId xmlns:p14="http://schemas.microsoft.com/office/powerpoint/2010/main" val="125365208"/>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A2AF6D-50A4-4089-ACEA-8C9B63539FF0}"/>
              </a:ext>
            </a:extLst>
          </p:cNvPr>
          <p:cNvSpPr>
            <a:spLocks noGrp="1"/>
          </p:cNvSpPr>
          <p:nvPr>
            <p:ph type="title"/>
          </p:nvPr>
        </p:nvSpPr>
        <p:spPr>
          <a:xfrm>
            <a:off x="228600" y="268678"/>
            <a:ext cx="8228819" cy="935024"/>
          </a:xfrm>
        </p:spPr>
        <p:txBody>
          <a:bodyPr>
            <a:normAutofit/>
          </a:bodyPr>
          <a:lstStyle/>
          <a:p>
            <a:r>
              <a:rPr lang="en-US" sz="2800" dirty="0">
                <a:latin typeface="Times New Roman" panose="02020603050405020304" pitchFamily="18" charset="0"/>
                <a:cs typeface="Times New Roman" panose="02020603050405020304" pitchFamily="18" charset="0"/>
              </a:rPr>
              <a:t>Business Valuation: ten Things you need to know </a:t>
            </a:r>
          </a:p>
        </p:txBody>
      </p:sp>
      <p:sp>
        <p:nvSpPr>
          <p:cNvPr id="3" name="Content Placeholder 2">
            <a:extLst>
              <a:ext uri="{FF2B5EF4-FFF2-40B4-BE49-F238E27FC236}">
                <a16:creationId xmlns:a16="http://schemas.microsoft.com/office/drawing/2014/main" id="{19EF1350-F71F-48E3-B216-385AD5C12BE1}"/>
              </a:ext>
            </a:extLst>
          </p:cNvPr>
          <p:cNvSpPr>
            <a:spLocks noGrp="1"/>
          </p:cNvSpPr>
          <p:nvPr>
            <p:ph idx="1"/>
          </p:nvPr>
        </p:nvSpPr>
        <p:spPr>
          <a:xfrm>
            <a:off x="228600" y="1382627"/>
            <a:ext cx="6781800" cy="1981200"/>
          </a:xfrm>
        </p:spPr>
        <p:txBody>
          <a:bodyPr>
            <a:normAutofit lnSpcReduction="10000"/>
          </a:bodyPr>
          <a:lstStyle/>
          <a:p>
            <a:pPr marL="0" lvl="1" indent="0">
              <a:lnSpc>
                <a:spcPct val="90000"/>
              </a:lnSpc>
              <a:buNone/>
            </a:pPr>
            <a:r>
              <a:rPr lang="en-US" sz="3300" b="1" dirty="0">
                <a:solidFill>
                  <a:schemeClr val="bg2"/>
                </a:solidFill>
                <a:latin typeface="Times New Roman" pitchFamily="18" charset="0"/>
                <a:cs typeface="Times New Roman" pitchFamily="18" charset="0"/>
              </a:rPr>
              <a:t>CPA Firm Valuation</a:t>
            </a:r>
          </a:p>
          <a:p>
            <a:pPr marL="402336" lvl="1" indent="0">
              <a:lnSpc>
                <a:spcPct val="90000"/>
              </a:lnSpc>
              <a:buNone/>
            </a:pPr>
            <a:endParaRPr lang="en-US" sz="3300" dirty="0">
              <a:solidFill>
                <a:schemeClr val="bg1"/>
              </a:solidFill>
              <a:latin typeface="Times New Roman" pitchFamily="18" charset="0"/>
              <a:cs typeface="Times New Roman" pitchFamily="18" charset="0"/>
            </a:endParaRPr>
          </a:p>
          <a:p>
            <a:pPr lvl="3">
              <a:lnSpc>
                <a:spcPct val="90000"/>
              </a:lnSpc>
            </a:pPr>
            <a:r>
              <a:rPr lang="en-US" sz="2800" dirty="0">
                <a:solidFill>
                  <a:srgbClr val="FFFFFF"/>
                </a:solidFill>
                <a:latin typeface="Times New Roman" pitchFamily="18" charset="0"/>
                <a:cs typeface="Times New Roman" pitchFamily="18" charset="0"/>
              </a:rPr>
              <a:t>%SDE/REVENUE = 62% for the 1.38x </a:t>
            </a:r>
          </a:p>
          <a:p>
            <a:pPr lvl="3">
              <a:lnSpc>
                <a:spcPct val="90000"/>
              </a:lnSpc>
            </a:pPr>
            <a:r>
              <a:rPr lang="en-US" sz="2800" dirty="0">
                <a:solidFill>
                  <a:srgbClr val="FFFFFF"/>
                </a:solidFill>
                <a:latin typeface="Times New Roman" pitchFamily="18" charset="0"/>
                <a:cs typeface="Times New Roman" pitchFamily="18" charset="0"/>
              </a:rPr>
              <a:t>%SDE/REVENUE = 32% for the .89x   </a:t>
            </a:r>
          </a:p>
          <a:p>
            <a:pPr marL="402336" lvl="1" indent="0">
              <a:lnSpc>
                <a:spcPct val="90000"/>
              </a:lnSpc>
              <a:buNone/>
            </a:pPr>
            <a:endParaRPr lang="en-US" sz="3300" dirty="0">
              <a:latin typeface="Times New Roman" pitchFamily="18" charset="0"/>
              <a:cs typeface="Times New Roman" pitchFamily="18" charset="0"/>
            </a:endParaRPr>
          </a:p>
          <a:p>
            <a:endParaRPr lang="en-US" dirty="0"/>
          </a:p>
        </p:txBody>
      </p:sp>
      <p:sp>
        <p:nvSpPr>
          <p:cNvPr id="4" name="Footer Placeholder 3">
            <a:extLst>
              <a:ext uri="{FF2B5EF4-FFF2-40B4-BE49-F238E27FC236}">
                <a16:creationId xmlns:a16="http://schemas.microsoft.com/office/drawing/2014/main" id="{74DB8ABF-1311-49AC-9794-C8FB713319B5}"/>
              </a:ext>
            </a:extLst>
          </p:cNvPr>
          <p:cNvSpPr>
            <a:spLocks noGrp="1"/>
          </p:cNvSpPr>
          <p:nvPr>
            <p:ph type="ftr" sz="quarter" idx="11"/>
          </p:nvPr>
        </p:nvSpPr>
        <p:spPr/>
        <p:txBody>
          <a:bodyPr/>
          <a:lstStyle/>
          <a:p>
            <a:r>
              <a:rPr lang="en-US" dirty="0"/>
              <a:t>Peercomps Transactional Database</a:t>
            </a:r>
          </a:p>
        </p:txBody>
      </p:sp>
      <p:pic>
        <p:nvPicPr>
          <p:cNvPr id="8" name="Picture 7">
            <a:extLst>
              <a:ext uri="{FF2B5EF4-FFF2-40B4-BE49-F238E27FC236}">
                <a16:creationId xmlns:a16="http://schemas.microsoft.com/office/drawing/2014/main" id="{B50536B7-7D69-4834-BB21-2C3325DEECE1}"/>
              </a:ext>
            </a:extLst>
          </p:cNvPr>
          <p:cNvPicPr>
            <a:picLocks noChangeAspect="1"/>
          </p:cNvPicPr>
          <p:nvPr/>
        </p:nvPicPr>
        <p:blipFill>
          <a:blip r:embed="rId2"/>
          <a:stretch>
            <a:fillRect/>
          </a:stretch>
        </p:blipFill>
        <p:spPr>
          <a:xfrm>
            <a:off x="62674" y="3363827"/>
            <a:ext cx="9018652" cy="2066440"/>
          </a:xfrm>
          <a:prstGeom prst="rect">
            <a:avLst/>
          </a:prstGeom>
        </p:spPr>
      </p:pic>
    </p:spTree>
    <p:extLst>
      <p:ext uri="{BB962C8B-B14F-4D97-AF65-F5344CB8AC3E}">
        <p14:creationId xmlns:p14="http://schemas.microsoft.com/office/powerpoint/2010/main" val="33065053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9A457F22-2034-4200-B6E4-5B8372AAC2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62253"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A9DA7986-F4F5-4F92-94A3-343B2D7200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76981"/>
            <a:ext cx="3514725" cy="16395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7F7F844-F4A2-4C40-99CE-D92214A46AC7}"/>
              </a:ext>
            </a:extLst>
          </p:cNvPr>
          <p:cNvSpPr>
            <a:spLocks noGrp="1"/>
          </p:cNvSpPr>
          <p:nvPr>
            <p:ph type="title"/>
          </p:nvPr>
        </p:nvSpPr>
        <p:spPr>
          <a:xfrm>
            <a:off x="16790" y="70271"/>
            <a:ext cx="3429000" cy="1278172"/>
          </a:xfrm>
        </p:spPr>
        <p:txBody>
          <a:bodyPr>
            <a:normAutofit fontScale="90000"/>
          </a:bodyPr>
          <a:lstStyle/>
          <a:p>
            <a:r>
              <a:rPr lang="en-US" sz="2400" dirty="0">
                <a:solidFill>
                  <a:schemeClr val="tx2"/>
                </a:solidFill>
                <a:latin typeface="Times New Roman" panose="02020603050405020304" pitchFamily="18" charset="0"/>
                <a:cs typeface="Times New Roman" panose="02020603050405020304" pitchFamily="18" charset="0"/>
              </a:rPr>
              <a:t>Business Valuation: ten things you need to know </a:t>
            </a:r>
            <a:endParaRPr lang="en-US" sz="2400" dirty="0">
              <a:solidFill>
                <a:schemeClr val="tx2"/>
              </a:solidFill>
            </a:endParaRPr>
          </a:p>
        </p:txBody>
      </p:sp>
      <p:sp>
        <p:nvSpPr>
          <p:cNvPr id="7" name="Content Placeholder 6">
            <a:extLst>
              <a:ext uri="{FF2B5EF4-FFF2-40B4-BE49-F238E27FC236}">
                <a16:creationId xmlns:a16="http://schemas.microsoft.com/office/drawing/2014/main" id="{5E1CAFF8-694E-4100-933C-2144DDF5F386}"/>
              </a:ext>
            </a:extLst>
          </p:cNvPr>
          <p:cNvSpPr>
            <a:spLocks noGrp="1"/>
          </p:cNvSpPr>
          <p:nvPr>
            <p:ph idx="1"/>
          </p:nvPr>
        </p:nvSpPr>
        <p:spPr>
          <a:xfrm>
            <a:off x="475707" y="2011680"/>
            <a:ext cx="2757509" cy="4206240"/>
          </a:xfrm>
        </p:spPr>
        <p:txBody>
          <a:bodyPr>
            <a:normAutofit/>
          </a:bodyPr>
          <a:lstStyle/>
          <a:p>
            <a:endParaRPr lang="en-US" dirty="0">
              <a:solidFill>
                <a:schemeClr val="bg1"/>
              </a:solidFill>
            </a:endParaRPr>
          </a:p>
          <a:p>
            <a:endParaRPr lang="en-US" dirty="0">
              <a:solidFill>
                <a:schemeClr val="bg1"/>
              </a:solidFill>
            </a:endParaRPr>
          </a:p>
        </p:txBody>
      </p:sp>
      <p:sp>
        <p:nvSpPr>
          <p:cNvPr id="17" name="Rectangle 16">
            <a:extLst>
              <a:ext uri="{FF2B5EF4-FFF2-40B4-BE49-F238E27FC236}">
                <a16:creationId xmlns:a16="http://schemas.microsoft.com/office/drawing/2014/main" id="{428E76FD-76EE-4DE6-BBA4-EEA6E4B98C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68892" y="0"/>
            <a:ext cx="5675108" cy="6858000"/>
          </a:xfrm>
          <a:prstGeom prst="rect">
            <a:avLst/>
          </a:prstGeom>
          <a:solidFill>
            <a:schemeClr val="bg1"/>
          </a:solidFill>
          <a:ln>
            <a:no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endParaRPr lang="en-US" dirty="0"/>
          </a:p>
        </p:txBody>
      </p:sp>
      <p:pic>
        <p:nvPicPr>
          <p:cNvPr id="8" name="Picture 7">
            <a:extLst>
              <a:ext uri="{FF2B5EF4-FFF2-40B4-BE49-F238E27FC236}">
                <a16:creationId xmlns:a16="http://schemas.microsoft.com/office/drawing/2014/main" id="{62218421-CC5D-452D-AF67-AB9945E97F29}"/>
              </a:ext>
            </a:extLst>
          </p:cNvPr>
          <p:cNvPicPr>
            <a:picLocks noChangeAspect="1"/>
          </p:cNvPicPr>
          <p:nvPr/>
        </p:nvPicPr>
        <p:blipFill>
          <a:blip r:embed="rId2"/>
          <a:stretch>
            <a:fillRect/>
          </a:stretch>
        </p:blipFill>
        <p:spPr>
          <a:xfrm>
            <a:off x="1600200" y="1927472"/>
            <a:ext cx="7001251" cy="4780888"/>
          </a:xfrm>
          <a:prstGeom prst="rect">
            <a:avLst/>
          </a:prstGeom>
        </p:spPr>
      </p:pic>
      <p:sp>
        <p:nvSpPr>
          <p:cNvPr id="3" name="TextBox 2">
            <a:extLst>
              <a:ext uri="{FF2B5EF4-FFF2-40B4-BE49-F238E27FC236}">
                <a16:creationId xmlns:a16="http://schemas.microsoft.com/office/drawing/2014/main" id="{B9075A10-C469-4BD5-B99C-32E0D6E3B47E}"/>
              </a:ext>
            </a:extLst>
          </p:cNvPr>
          <p:cNvSpPr txBox="1"/>
          <p:nvPr/>
        </p:nvSpPr>
        <p:spPr>
          <a:xfrm>
            <a:off x="16790" y="1262954"/>
            <a:ext cx="3953251" cy="549381"/>
          </a:xfrm>
          <a:prstGeom prst="rect">
            <a:avLst/>
          </a:prstGeom>
          <a:noFill/>
        </p:spPr>
        <p:txBody>
          <a:bodyPr wrap="square" rtlCol="0">
            <a:spAutoFit/>
          </a:bodyPr>
          <a:lstStyle/>
          <a:p>
            <a:pPr marL="0" lvl="1" defTabSz="914400">
              <a:lnSpc>
                <a:spcPct val="90000"/>
              </a:lnSpc>
              <a:spcBef>
                <a:spcPts val="200"/>
              </a:spcBef>
              <a:spcAft>
                <a:spcPts val="400"/>
              </a:spcAft>
              <a:buClr>
                <a:schemeClr val="tx1"/>
              </a:buClr>
            </a:pPr>
            <a:r>
              <a:rPr lang="en-US" sz="3300" b="1" dirty="0">
                <a:solidFill>
                  <a:schemeClr val="tx2"/>
                </a:solidFill>
                <a:latin typeface="Times New Roman" pitchFamily="18" charset="0"/>
                <a:cs typeface="Times New Roman" pitchFamily="18" charset="0"/>
              </a:rPr>
              <a:t>CPA Firm Valuation</a:t>
            </a:r>
          </a:p>
        </p:txBody>
      </p:sp>
    </p:spTree>
    <p:extLst>
      <p:ext uri="{BB962C8B-B14F-4D97-AF65-F5344CB8AC3E}">
        <p14:creationId xmlns:p14="http://schemas.microsoft.com/office/powerpoint/2010/main" val="3437498563"/>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447800"/>
          </a:xfrm>
        </p:spPr>
        <p:txBody>
          <a:bodyPr>
            <a:noAutofit/>
          </a:bodyPr>
          <a:lstStyle/>
          <a:p>
            <a:br>
              <a:rPr lang="en-US" sz="3200" dirty="0">
                <a:latin typeface="Times New Roman" panose="02020603050405020304" pitchFamily="18" charset="0"/>
                <a:cs typeface="Times New Roman" panose="02020603050405020304" pitchFamily="18" charset="0"/>
              </a:rPr>
            </a:br>
            <a:br>
              <a:rPr lang="en-US" sz="3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Business Valuation: ten things you need to know</a:t>
            </a:r>
            <a:br>
              <a:rPr lang="en-US" sz="3200" dirty="0">
                <a:solidFill>
                  <a:schemeClr val="bg1"/>
                </a:solidFill>
              </a:rPr>
            </a:br>
            <a:endParaRPr lang="en-US" sz="2800" dirty="0">
              <a:solidFill>
                <a:schemeClr val="bg1"/>
              </a:solidFill>
            </a:endParaRPr>
          </a:p>
        </p:txBody>
      </p:sp>
      <p:sp>
        <p:nvSpPr>
          <p:cNvPr id="7" name="Content Placeholder 2"/>
          <p:cNvSpPr>
            <a:spLocks noGrp="1"/>
          </p:cNvSpPr>
          <p:nvPr>
            <p:ph idx="1"/>
          </p:nvPr>
        </p:nvSpPr>
        <p:spPr>
          <a:xfrm>
            <a:off x="5486400" y="1905000"/>
            <a:ext cx="3657600" cy="3657600"/>
          </a:xfrm>
        </p:spPr>
        <p:txBody>
          <a:bodyPr>
            <a:noAutofit/>
          </a:bodyPr>
          <a:lstStyle/>
          <a:p>
            <a:pPr algn="l">
              <a:buNone/>
            </a:pPr>
            <a:endParaRPr lang="en-US" dirty="0"/>
          </a:p>
          <a:p>
            <a:pPr algn="l">
              <a:buNone/>
            </a:pPr>
            <a:endParaRPr lang="en-US" dirty="0"/>
          </a:p>
        </p:txBody>
      </p:sp>
      <p:sp>
        <p:nvSpPr>
          <p:cNvPr id="3" name="Content Placeholder 2"/>
          <p:cNvSpPr>
            <a:spLocks noGrp="1"/>
          </p:cNvSpPr>
          <p:nvPr>
            <p:ph sz="half" idx="4294967295"/>
          </p:nvPr>
        </p:nvSpPr>
        <p:spPr>
          <a:xfrm>
            <a:off x="152400" y="1828800"/>
            <a:ext cx="8991600" cy="5029200"/>
          </a:xfrm>
        </p:spPr>
        <p:txBody>
          <a:bodyPr>
            <a:noAutofit/>
          </a:bodyPr>
          <a:lstStyle/>
          <a:p>
            <a:pPr marL="457200" lvl="1" indent="0">
              <a:lnSpc>
                <a:spcPct val="80000"/>
              </a:lnSpc>
              <a:buNone/>
            </a:pPr>
            <a:endParaRPr lang="en-US" u="sng" dirty="0"/>
          </a:p>
          <a:p>
            <a:pPr marL="0" lvl="1" indent="0">
              <a:lnSpc>
                <a:spcPct val="80000"/>
              </a:lnSpc>
              <a:buNone/>
            </a:pPr>
            <a:r>
              <a:rPr lang="en-US" sz="2800" b="1" dirty="0">
                <a:latin typeface="Times New Roman" panose="02020603050405020304" pitchFamily="18" charset="0"/>
                <a:cs typeface="Times New Roman" panose="02020603050405020304" pitchFamily="18" charset="0"/>
              </a:rPr>
              <a:t>Calculation engagement versus a Valuation engagement</a:t>
            </a:r>
          </a:p>
          <a:p>
            <a:pPr marL="457200" lvl="1" indent="0">
              <a:lnSpc>
                <a:spcPct val="80000"/>
              </a:lnSpc>
              <a:buNone/>
            </a:pPr>
            <a:endParaRPr lang="en-US" sz="2800" dirty="0">
              <a:latin typeface="Times New Roman" panose="02020603050405020304" pitchFamily="18" charset="0"/>
              <a:cs typeface="Times New Roman" panose="02020603050405020304" pitchFamily="18" charset="0"/>
            </a:endParaRPr>
          </a:p>
          <a:p>
            <a:pPr lvl="1"/>
            <a:r>
              <a:rPr lang="en-US" sz="2400" dirty="0">
                <a:latin typeface="Times New Roman" panose="02020603050405020304" pitchFamily="18" charset="0"/>
                <a:cs typeface="Times New Roman" panose="02020603050405020304" pitchFamily="18" charset="0"/>
              </a:rPr>
              <a:t>The AICPA recognizes two report formats in its Statement on Standards for Valuation Services No.1</a:t>
            </a:r>
          </a:p>
          <a:p>
            <a:pPr marL="228600" lvl="1" indent="0">
              <a:buNone/>
            </a:pPr>
            <a:endParaRPr lang="en-US" sz="2400" dirty="0">
              <a:latin typeface="Times New Roman" panose="02020603050405020304" pitchFamily="18" charset="0"/>
              <a:cs typeface="Times New Roman" panose="02020603050405020304" pitchFamily="18" charset="0"/>
            </a:endParaRPr>
          </a:p>
          <a:p>
            <a:pPr lvl="2"/>
            <a:r>
              <a:rPr lang="en-US" sz="2200" dirty="0">
                <a:latin typeface="Times New Roman" panose="02020603050405020304" pitchFamily="18" charset="0"/>
                <a:cs typeface="Times New Roman" panose="02020603050405020304" pitchFamily="18" charset="0"/>
              </a:rPr>
              <a:t>Calculation engagement – the valuator and the client agree on the valuation approaches and methods the valuation analyst will use.  A calculation engagement does not include all the procedures required for a valuation engagement.</a:t>
            </a:r>
          </a:p>
          <a:p>
            <a:pPr marL="457200" lvl="2" indent="0">
              <a:buNone/>
            </a:pPr>
            <a:endParaRPr lang="en-US" sz="2200" dirty="0">
              <a:latin typeface="Times New Roman" panose="02020603050405020304" pitchFamily="18" charset="0"/>
              <a:cs typeface="Times New Roman" panose="02020603050405020304" pitchFamily="18" charset="0"/>
            </a:endParaRPr>
          </a:p>
          <a:p>
            <a:pPr lvl="2"/>
            <a:r>
              <a:rPr lang="en-US" sz="2200" dirty="0">
                <a:latin typeface="Times New Roman" panose="02020603050405020304" pitchFamily="18" charset="0"/>
                <a:cs typeface="Times New Roman" panose="02020603050405020304" pitchFamily="18" charset="0"/>
              </a:rPr>
              <a:t>Valuation engagement – the valuator is free to apply the valuation approaches and methods he or she deems appropriate in the circumstances.  </a:t>
            </a:r>
          </a:p>
          <a:p>
            <a:pPr marL="457200" lvl="1" indent="0">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1349345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195</TotalTime>
  <Words>2520</Words>
  <Application>Microsoft Office PowerPoint</Application>
  <PresentationFormat>On-screen Show (4:3)</PresentationFormat>
  <Paragraphs>224</Paragraphs>
  <Slides>21</Slides>
  <Notes>12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21</vt:i4>
      </vt:variant>
    </vt:vector>
  </HeadingPairs>
  <TitlesOfParts>
    <vt:vector size="30" baseType="lpstr">
      <vt:lpstr>Arial</vt:lpstr>
      <vt:lpstr>Calibri</vt:lpstr>
      <vt:lpstr>Corbel</vt:lpstr>
      <vt:lpstr>Times New Roman</vt:lpstr>
      <vt:lpstr>Verdana</vt:lpstr>
      <vt:lpstr>Warnock Pro</vt:lpstr>
      <vt:lpstr>Wingdings</vt:lpstr>
      <vt:lpstr>Wingdings 3</vt:lpstr>
      <vt:lpstr>Banded</vt:lpstr>
      <vt:lpstr>Business Valuation: ten things you  need to know</vt:lpstr>
      <vt:lpstr>PowerPoint Presentation</vt:lpstr>
      <vt:lpstr>Business Valuation: ten things you need to know </vt:lpstr>
      <vt:lpstr>Business Valuation: ten things you need to know </vt:lpstr>
      <vt:lpstr>Business Valuation: ten things you need to know </vt:lpstr>
      <vt:lpstr>Business Valuation: ten things you need to know </vt:lpstr>
      <vt:lpstr>Business Valuation: ten Things you need to know </vt:lpstr>
      <vt:lpstr>Business Valuation: ten things you need to know </vt:lpstr>
      <vt:lpstr>  Business Valuation: ten things you need to know </vt:lpstr>
      <vt:lpstr>Business Valuation: ten things you need to know</vt:lpstr>
      <vt:lpstr>     Business Valuation: ten things you need to know    </vt:lpstr>
      <vt:lpstr>     Business Valuation: ten things you need to know    </vt:lpstr>
      <vt:lpstr>     Business Valuation: 10 things every CPA needs to know   </vt:lpstr>
      <vt:lpstr>     Business Valuation: 10 things every CPA needs to know   </vt:lpstr>
      <vt:lpstr>   Business Valuation: 10 things every CPA needs to know   </vt:lpstr>
      <vt:lpstr>   Business Valuation: 10 things every CPA needs to know   </vt:lpstr>
      <vt:lpstr>   Business Valuation: 10 things every CPA needs to know   </vt:lpstr>
      <vt:lpstr>PowerPoint Presentation</vt:lpstr>
      <vt:lpstr>A few Takeaways</vt:lpstr>
      <vt:lpstr>Contact Information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Valuation: 10 things every CPA needs to know</dc:title>
  <dc:creator>Jim Turner</dc:creator>
  <cp:lastModifiedBy>Jim Turner</cp:lastModifiedBy>
  <cp:revision>21</cp:revision>
  <dcterms:created xsi:type="dcterms:W3CDTF">2020-10-30T16:12:13Z</dcterms:created>
  <dcterms:modified xsi:type="dcterms:W3CDTF">2022-03-23T16:19:12Z</dcterms:modified>
</cp:coreProperties>
</file>